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84" r:id="rId1"/>
  </p:sldMasterIdLst>
  <p:notesMasterIdLst>
    <p:notesMasterId r:id="rId29"/>
  </p:notesMasterIdLst>
  <p:sldIdLst>
    <p:sldId id="256" r:id="rId2"/>
    <p:sldId id="279" r:id="rId3"/>
    <p:sldId id="258" r:id="rId4"/>
    <p:sldId id="259" r:id="rId5"/>
    <p:sldId id="260" r:id="rId6"/>
    <p:sldId id="283" r:id="rId7"/>
    <p:sldId id="261" r:id="rId8"/>
    <p:sldId id="262" r:id="rId9"/>
    <p:sldId id="263" r:id="rId10"/>
    <p:sldId id="264" r:id="rId11"/>
    <p:sldId id="267" r:id="rId12"/>
    <p:sldId id="284" r:id="rId13"/>
    <p:sldId id="295" r:id="rId14"/>
    <p:sldId id="270" r:id="rId15"/>
    <p:sldId id="293" r:id="rId16"/>
    <p:sldId id="275" r:id="rId17"/>
    <p:sldId id="287" r:id="rId18"/>
    <p:sldId id="288" r:id="rId19"/>
    <p:sldId id="296" r:id="rId20"/>
    <p:sldId id="289" r:id="rId21"/>
    <p:sldId id="290" r:id="rId22"/>
    <p:sldId id="297" r:id="rId23"/>
    <p:sldId id="277" r:id="rId24"/>
    <p:sldId id="285" r:id="rId25"/>
    <p:sldId id="280" r:id="rId26"/>
    <p:sldId id="286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49FA"/>
    <a:srgbClr val="FF8DC8"/>
    <a:srgbClr val="5ED168"/>
    <a:srgbClr val="F1FF41"/>
    <a:srgbClr val="3078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22"/>
    <p:restoredTop sz="96327"/>
  </p:normalViewPr>
  <p:slideViewPr>
    <p:cSldViewPr snapToGrid="0">
      <p:cViewPr>
        <p:scale>
          <a:sx n="92" d="100"/>
          <a:sy n="92" d="100"/>
        </p:scale>
        <p:origin x="1624" y="1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39E6A6-8C7A-7F4F-BACF-D1116301749B}" type="datetimeFigureOut">
              <a:rPr lang="en-US" smtClean="0"/>
              <a:t>12/16/23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B3F75-A04F-014B-9B97-B0FC51E1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76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C821D-92D8-2C4F-9F7F-E5D45FEC6811}" type="datetime1">
              <a:rPr lang="en-US" smtClean="0"/>
              <a:t>12/16/23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31927" y="4932218"/>
            <a:ext cx="1929245" cy="1299441"/>
          </a:xfrm>
          <a:custGeom>
            <a:avLst/>
            <a:gdLst>
              <a:gd name="connsiteX0" fmla="*/ 0 w 1929245"/>
              <a:gd name="connsiteY0" fmla="*/ 0 h 1299441"/>
              <a:gd name="connsiteX1" fmla="*/ 520896 w 1929245"/>
              <a:gd name="connsiteY1" fmla="*/ 0 h 1299441"/>
              <a:gd name="connsiteX2" fmla="*/ 1022500 w 1929245"/>
              <a:gd name="connsiteY2" fmla="*/ 0 h 1299441"/>
              <a:gd name="connsiteX3" fmla="*/ 1929245 w 1929245"/>
              <a:gd name="connsiteY3" fmla="*/ 0 h 1299441"/>
              <a:gd name="connsiteX4" fmla="*/ 1929245 w 1929245"/>
              <a:gd name="connsiteY4" fmla="*/ 394164 h 1299441"/>
              <a:gd name="connsiteX5" fmla="*/ 1929245 w 1929245"/>
              <a:gd name="connsiteY5" fmla="*/ 853300 h 1299441"/>
              <a:gd name="connsiteX6" fmla="*/ 1929245 w 1929245"/>
              <a:gd name="connsiteY6" fmla="*/ 1299441 h 1299441"/>
              <a:gd name="connsiteX7" fmla="*/ 1485519 w 1929245"/>
              <a:gd name="connsiteY7" fmla="*/ 1299441 h 1299441"/>
              <a:gd name="connsiteX8" fmla="*/ 1022500 w 1929245"/>
              <a:gd name="connsiteY8" fmla="*/ 1299441 h 1299441"/>
              <a:gd name="connsiteX9" fmla="*/ 598066 w 1929245"/>
              <a:gd name="connsiteY9" fmla="*/ 1299441 h 1299441"/>
              <a:gd name="connsiteX10" fmla="*/ 0 w 1929245"/>
              <a:gd name="connsiteY10" fmla="*/ 1299441 h 1299441"/>
              <a:gd name="connsiteX11" fmla="*/ 0 w 1929245"/>
              <a:gd name="connsiteY11" fmla="*/ 853300 h 1299441"/>
              <a:gd name="connsiteX12" fmla="*/ 0 w 1929245"/>
              <a:gd name="connsiteY12" fmla="*/ 459136 h 1299441"/>
              <a:gd name="connsiteX13" fmla="*/ 0 w 1929245"/>
              <a:gd name="connsiteY13" fmla="*/ 0 h 1299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29245" h="1299441" fill="none" extrusionOk="0">
                <a:moveTo>
                  <a:pt x="0" y="0"/>
                </a:moveTo>
                <a:cubicBezTo>
                  <a:pt x="212580" y="-8073"/>
                  <a:pt x="290486" y="22294"/>
                  <a:pt x="520896" y="0"/>
                </a:cubicBezTo>
                <a:cubicBezTo>
                  <a:pt x="751306" y="-22294"/>
                  <a:pt x="839439" y="20255"/>
                  <a:pt x="1022500" y="0"/>
                </a:cubicBezTo>
                <a:cubicBezTo>
                  <a:pt x="1205561" y="-20255"/>
                  <a:pt x="1557124" y="60359"/>
                  <a:pt x="1929245" y="0"/>
                </a:cubicBezTo>
                <a:cubicBezTo>
                  <a:pt x="1974378" y="140209"/>
                  <a:pt x="1892010" y="231329"/>
                  <a:pt x="1929245" y="394164"/>
                </a:cubicBezTo>
                <a:cubicBezTo>
                  <a:pt x="1966480" y="556999"/>
                  <a:pt x="1900857" y="687339"/>
                  <a:pt x="1929245" y="853300"/>
                </a:cubicBezTo>
                <a:cubicBezTo>
                  <a:pt x="1957633" y="1019261"/>
                  <a:pt x="1887350" y="1091035"/>
                  <a:pt x="1929245" y="1299441"/>
                </a:cubicBezTo>
                <a:cubicBezTo>
                  <a:pt x="1827680" y="1330568"/>
                  <a:pt x="1620970" y="1257997"/>
                  <a:pt x="1485519" y="1299441"/>
                </a:cubicBezTo>
                <a:cubicBezTo>
                  <a:pt x="1350068" y="1340885"/>
                  <a:pt x="1170186" y="1262662"/>
                  <a:pt x="1022500" y="1299441"/>
                </a:cubicBezTo>
                <a:cubicBezTo>
                  <a:pt x="874814" y="1336220"/>
                  <a:pt x="734681" y="1256419"/>
                  <a:pt x="598066" y="1299441"/>
                </a:cubicBezTo>
                <a:cubicBezTo>
                  <a:pt x="461451" y="1342463"/>
                  <a:pt x="262469" y="1238794"/>
                  <a:pt x="0" y="1299441"/>
                </a:cubicBezTo>
                <a:cubicBezTo>
                  <a:pt x="-32348" y="1096963"/>
                  <a:pt x="20351" y="1011259"/>
                  <a:pt x="0" y="853300"/>
                </a:cubicBezTo>
                <a:cubicBezTo>
                  <a:pt x="-20351" y="695341"/>
                  <a:pt x="41435" y="538785"/>
                  <a:pt x="0" y="459136"/>
                </a:cubicBezTo>
                <a:cubicBezTo>
                  <a:pt x="-41435" y="379487"/>
                  <a:pt x="46478" y="120333"/>
                  <a:pt x="0" y="0"/>
                </a:cubicBezTo>
                <a:close/>
              </a:path>
              <a:path w="1929245" h="1299441" stroke="0" extrusionOk="0">
                <a:moveTo>
                  <a:pt x="0" y="0"/>
                </a:moveTo>
                <a:cubicBezTo>
                  <a:pt x="181269" y="-32020"/>
                  <a:pt x="314466" y="50754"/>
                  <a:pt x="463019" y="0"/>
                </a:cubicBezTo>
                <a:cubicBezTo>
                  <a:pt x="611572" y="-50754"/>
                  <a:pt x="687073" y="33360"/>
                  <a:pt x="887453" y="0"/>
                </a:cubicBezTo>
                <a:cubicBezTo>
                  <a:pt x="1087833" y="-33360"/>
                  <a:pt x="1200610" y="51995"/>
                  <a:pt x="1408349" y="0"/>
                </a:cubicBezTo>
                <a:cubicBezTo>
                  <a:pt x="1616088" y="-51995"/>
                  <a:pt x="1701145" y="1027"/>
                  <a:pt x="1929245" y="0"/>
                </a:cubicBezTo>
                <a:cubicBezTo>
                  <a:pt x="1953345" y="103520"/>
                  <a:pt x="1911603" y="222514"/>
                  <a:pt x="1929245" y="420153"/>
                </a:cubicBezTo>
                <a:cubicBezTo>
                  <a:pt x="1946887" y="617792"/>
                  <a:pt x="1922276" y="715864"/>
                  <a:pt x="1929245" y="827311"/>
                </a:cubicBezTo>
                <a:cubicBezTo>
                  <a:pt x="1936214" y="938758"/>
                  <a:pt x="1920033" y="1125495"/>
                  <a:pt x="1929245" y="1299441"/>
                </a:cubicBezTo>
                <a:cubicBezTo>
                  <a:pt x="1814445" y="1305380"/>
                  <a:pt x="1680443" y="1265851"/>
                  <a:pt x="1446934" y="1299441"/>
                </a:cubicBezTo>
                <a:cubicBezTo>
                  <a:pt x="1213425" y="1333031"/>
                  <a:pt x="1217149" y="1249576"/>
                  <a:pt x="1022500" y="1299441"/>
                </a:cubicBezTo>
                <a:cubicBezTo>
                  <a:pt x="827851" y="1349306"/>
                  <a:pt x="688653" y="1275343"/>
                  <a:pt x="540189" y="1299441"/>
                </a:cubicBezTo>
                <a:cubicBezTo>
                  <a:pt x="391725" y="1323539"/>
                  <a:pt x="225821" y="1255318"/>
                  <a:pt x="0" y="1299441"/>
                </a:cubicBezTo>
                <a:cubicBezTo>
                  <a:pt x="-911" y="1186391"/>
                  <a:pt x="19352" y="1079910"/>
                  <a:pt x="0" y="879288"/>
                </a:cubicBezTo>
                <a:cubicBezTo>
                  <a:pt x="-19352" y="678666"/>
                  <a:pt x="1215" y="622607"/>
                  <a:pt x="0" y="459136"/>
                </a:cubicBezTo>
                <a:cubicBezTo>
                  <a:pt x="-1215" y="295665"/>
                  <a:pt x="22482" y="102674"/>
                  <a:pt x="0" y="0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>
            <a:lvl1pPr algn="ctr">
              <a:defRPr sz="9600" b="0" cap="none" spc="0">
                <a:ln>
                  <a:noFill/>
                </a:ln>
                <a:solidFill>
                  <a:schemeClr val="tx1"/>
                </a:solidFill>
                <a:effectLst/>
                <a:latin typeface="Arial Rounded MT Bold" panose="020F0704030504030204" pitchFamily="34" charset="77"/>
                <a:cs typeface="Phosphate Inline" panose="02000506050000020004" pitchFamily="2" charset="77"/>
              </a:defRPr>
            </a:lvl1pPr>
          </a:lstStyle>
          <a:p>
            <a:fld id="{02069AB1-D56E-0F44-BDFF-71DCFAD51F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529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9EE4B-7041-2945-9B85-BE2D80112BBD}" type="datetime1">
              <a:rPr lang="en-US" smtClean="0"/>
              <a:t>12/16/23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994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AB708-17FA-CB43-B497-D6D54287E6DA}" type="datetime1">
              <a:rPr lang="en-US" smtClean="0"/>
              <a:t>12/16/23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52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31DFB-E323-CA4E-83FD-62B1950E07AC}" type="datetime1">
              <a:rPr lang="en-US" smtClean="0"/>
              <a:t>12/16/23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98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15298-7CFC-0240-A6B7-47A3AAAC565B}" type="datetime1">
              <a:rPr lang="en-US" smtClean="0"/>
              <a:t>12/16/23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03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7D816-47DD-9247-825D-84A09E74A814}" type="datetime1">
              <a:rPr lang="en-US" smtClean="0"/>
              <a:t>12/16/23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94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1E552-D5B9-9E46-A0C6-24376427E56B}" type="datetime1">
              <a:rPr lang="en-US" smtClean="0"/>
              <a:t>12/16/23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515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ECF3-2591-DC45-AC49-8966AE4081A4}" type="datetime1">
              <a:rPr lang="en-US" smtClean="0"/>
              <a:t>12/16/23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79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B6063-3E02-5E45-830D-2D9609A7F593}" type="datetime1">
              <a:rPr lang="en-US" smtClean="0"/>
              <a:t>12/16/23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44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7D0EC-7984-0A48-9D0F-0395F5CE024C}" type="datetime1">
              <a:rPr lang="en-US" smtClean="0"/>
              <a:t>12/16/23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311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6384F-F295-5D42-895C-2FD0FBD1BF73}" type="datetime1">
              <a:rPr lang="en-US" smtClean="0"/>
              <a:t>12/16/23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234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81DA2-6D6C-AB43-81D8-69F0961789D9}" type="datetime1">
              <a:rPr lang="en-US" smtClean="0"/>
              <a:t>12/16/23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69AB1-D56E-0F44-BDFF-71DCFAD51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340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2.svg"/><Relationship Id="rId7" Type="http://schemas.openxmlformats.org/officeDocument/2006/relationships/image" Target="../media/image13.png"/><Relationship Id="rId12" Type="http://schemas.openxmlformats.org/officeDocument/2006/relationships/image" Target="../media/image1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B835FA-0EEF-B57E-44A9-29879F2641BF}"/>
              </a:ext>
            </a:extLst>
          </p:cNvPr>
          <p:cNvSpPr txBox="1"/>
          <p:nvPr/>
        </p:nvSpPr>
        <p:spPr>
          <a:xfrm>
            <a:off x="3865418" y="1315852"/>
            <a:ext cx="71766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"/>
              </a:rPr>
              <a:t>CreatorsYard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206CC7-06A3-317D-7712-DCE42236A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518081" cy="6858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5971309" y="1704109"/>
            <a:ext cx="9471305" cy="7463806"/>
          </a:xfrm>
          <a:prstGeom prst="ellipse">
            <a:avLst/>
          </a:prstGeom>
          <a:solidFill>
            <a:srgbClr val="A149FA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671442-3381-793C-1128-FABC1B0FE80D}"/>
              </a:ext>
            </a:extLst>
          </p:cNvPr>
          <p:cNvSpPr txBox="1"/>
          <p:nvPr/>
        </p:nvSpPr>
        <p:spPr>
          <a:xfrm>
            <a:off x="2897358" y="3501193"/>
            <a:ext cx="3453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A149FA"/>
                </a:solidFill>
                <a:latin typeface=""/>
              </a:rPr>
              <a:t>Supervised by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B7DEA9-0B5B-936C-AF22-83CE7616A15F}"/>
              </a:ext>
            </a:extLst>
          </p:cNvPr>
          <p:cNvSpPr txBox="1"/>
          <p:nvPr/>
        </p:nvSpPr>
        <p:spPr>
          <a:xfrm>
            <a:off x="2897358" y="4007745"/>
            <a:ext cx="4528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"/>
              </a:rPr>
              <a:t>Dr. Nada</a:t>
            </a:r>
            <a:r>
              <a:rPr lang="ar-SA" sz="2800" b="1" dirty="0">
                <a:latin typeface=""/>
              </a:rPr>
              <a:t> </a:t>
            </a:r>
            <a:r>
              <a:rPr lang="en-GB" sz="2800" b="1" dirty="0" err="1">
                <a:latin typeface=""/>
              </a:rPr>
              <a:t>Ghneim</a:t>
            </a:r>
            <a:endParaRPr lang="en-US" sz="2800" b="1" dirty="0">
              <a:latin typeface="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77DD5A-5645-096B-AEF6-B2A5987B428F}"/>
              </a:ext>
            </a:extLst>
          </p:cNvPr>
          <p:cNvSpPr txBox="1"/>
          <p:nvPr/>
        </p:nvSpPr>
        <p:spPr>
          <a:xfrm>
            <a:off x="2879756" y="4392466"/>
            <a:ext cx="4528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"/>
              </a:rPr>
              <a:t>Eng. </a:t>
            </a:r>
            <a:r>
              <a:rPr lang="en-GB" sz="2800" b="1" dirty="0" err="1">
                <a:latin typeface=""/>
              </a:rPr>
              <a:t>Waed</a:t>
            </a:r>
            <a:r>
              <a:rPr lang="en-GB" sz="2800" b="1" dirty="0">
                <a:latin typeface=""/>
              </a:rPr>
              <a:t> </a:t>
            </a:r>
            <a:r>
              <a:rPr lang="en-GB" sz="2800" b="1" dirty="0" err="1">
                <a:latin typeface=""/>
              </a:rPr>
              <a:t>Khwies</a:t>
            </a:r>
            <a:endParaRPr lang="en-US" sz="2800" b="1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998366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096000" y="-2806430"/>
            <a:ext cx="9471305" cy="7463806"/>
          </a:xfrm>
          <a:prstGeom prst="ellipse">
            <a:avLst/>
          </a:prstGeom>
          <a:solidFill>
            <a:srgbClr val="5ED16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ED168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DFAE3-2255-B9F8-0222-837F5018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Alternate Process 3">
            <a:extLst>
              <a:ext uri="{FF2B5EF4-FFF2-40B4-BE49-F238E27FC236}">
                <a16:creationId xmlns:a16="http://schemas.microsoft.com/office/drawing/2014/main" id="{97A0EFFD-7BEF-30FB-9968-FF5459B3FFCB}"/>
              </a:ext>
            </a:extLst>
          </p:cNvPr>
          <p:cNvSpPr/>
          <p:nvPr/>
        </p:nvSpPr>
        <p:spPr>
          <a:xfrm>
            <a:off x="222828" y="119132"/>
            <a:ext cx="7087373" cy="1028838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r>
              <a:rPr lang="en-GB" sz="6600" b="1" dirty="0">
                <a:solidFill>
                  <a:srgbClr val="5ED168"/>
                </a:solidFill>
                <a:latin typeface=""/>
              </a:rPr>
              <a:t>Low-Level Block</a:t>
            </a:r>
            <a:endParaRPr lang="en-US" sz="6600" b="1" dirty="0">
              <a:solidFill>
                <a:srgbClr val="5ED168"/>
              </a:solidFill>
              <a:latin typeface="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9A6E0D9-A53A-5D7A-2880-F2D673BC2FF1}"/>
              </a:ext>
            </a:extLst>
          </p:cNvPr>
          <p:cNvSpPr/>
          <p:nvPr/>
        </p:nvSpPr>
        <p:spPr>
          <a:xfrm>
            <a:off x="222828" y="1147970"/>
            <a:ext cx="9159586" cy="5364590"/>
          </a:xfrm>
          <a:prstGeom prst="roundRect">
            <a:avLst>
              <a:gd name="adj" fmla="val 5457"/>
            </a:avLst>
          </a:prstGeom>
          <a:solidFill>
            <a:schemeClr val="tx1"/>
          </a:solidFill>
          <a:ln w="57150">
            <a:solidFill>
              <a:srgbClr val="5ED1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23B3AE-1BF8-92CA-E3BD-C6B34F324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421" y="1501231"/>
            <a:ext cx="7772400" cy="454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779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5255737" y="-2292011"/>
            <a:ext cx="9471305" cy="7463806"/>
          </a:xfrm>
          <a:prstGeom prst="ellipse">
            <a:avLst/>
          </a:prstGeom>
          <a:solidFill>
            <a:srgbClr val="5ED16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DFAE3-2255-B9F8-0222-837F5018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Alternate Process 3">
            <a:extLst>
              <a:ext uri="{FF2B5EF4-FFF2-40B4-BE49-F238E27FC236}">
                <a16:creationId xmlns:a16="http://schemas.microsoft.com/office/drawing/2014/main" id="{97A0EFFD-7BEF-30FB-9968-FF5459B3FFCB}"/>
              </a:ext>
            </a:extLst>
          </p:cNvPr>
          <p:cNvSpPr/>
          <p:nvPr/>
        </p:nvSpPr>
        <p:spPr>
          <a:xfrm>
            <a:off x="469624" y="411054"/>
            <a:ext cx="11252751" cy="1028838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defTabSz="457200" rtl="1" eaLnBrk="1" latinLnBrk="0" hangingPunct="1"/>
            <a:r>
              <a:rPr lang="en-GB" sz="4800" b="1" dirty="0">
                <a:solidFill>
                  <a:srgbClr val="5ED168"/>
                </a:solidFill>
                <a:latin typeface=""/>
              </a:rPr>
              <a:t>Functional Requirements</a:t>
            </a:r>
            <a:endParaRPr lang="en-US" sz="4800" b="1" dirty="0">
              <a:solidFill>
                <a:srgbClr val="5ED168"/>
              </a:solidFill>
              <a:latin typeface=""/>
            </a:endParaRPr>
          </a:p>
        </p:txBody>
      </p:sp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7168F364-51B7-33CA-F484-38F267C7F761}"/>
              </a:ext>
            </a:extLst>
          </p:cNvPr>
          <p:cNvSpPr/>
          <p:nvPr/>
        </p:nvSpPr>
        <p:spPr>
          <a:xfrm>
            <a:off x="353668" y="3429000"/>
            <a:ext cx="11252751" cy="1028838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defTabSz="457200" rtl="1" eaLnBrk="1" latinLnBrk="0" hangingPunct="1"/>
            <a:r>
              <a:rPr lang="en-GB" sz="4800" b="1" dirty="0">
                <a:solidFill>
                  <a:srgbClr val="5ED168"/>
                </a:solidFill>
                <a:latin typeface=""/>
              </a:rPr>
              <a:t>Non-Functional Requirements</a:t>
            </a:r>
            <a:endParaRPr lang="en-US" sz="4800" b="1" dirty="0">
              <a:solidFill>
                <a:srgbClr val="5ED168"/>
              </a:solidFill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6B7A0-CABB-BBF9-4454-0B9CBCAC0796}"/>
              </a:ext>
            </a:extLst>
          </p:cNvPr>
          <p:cNvSpPr txBox="1"/>
          <p:nvPr/>
        </p:nvSpPr>
        <p:spPr>
          <a:xfrm>
            <a:off x="656384" y="1504353"/>
            <a:ext cx="877209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 defTabSz="457200" rtl="0" eaLnBrk="1" latinLnBrk="0" hangingPunct="1">
              <a:buFont typeface="+mj-lt"/>
              <a:buAutoNum type="arabicPeriod"/>
            </a:pPr>
            <a:r>
              <a:rPr lang="en-GB" sz="3200" b="1" dirty="0">
                <a:latin typeface=""/>
              </a:rPr>
              <a:t>Edit Video</a:t>
            </a:r>
          </a:p>
          <a:p>
            <a:pPr marL="514350" indent="-514350" algn="l" defTabSz="457200" rtl="0" eaLnBrk="1" latinLnBrk="0" hangingPunct="1">
              <a:buFont typeface="+mj-lt"/>
              <a:buAutoNum type="arabicPeriod"/>
            </a:pPr>
            <a:r>
              <a:rPr lang="en-GB" sz="3200" b="1" dirty="0">
                <a:latin typeface=""/>
              </a:rPr>
              <a:t>Create Artwork</a:t>
            </a:r>
          </a:p>
          <a:p>
            <a:pPr marL="514350" indent="-514350" algn="l" defTabSz="457200" rtl="0" eaLnBrk="1" latinLnBrk="0" hangingPunct="1">
              <a:buFont typeface="+mj-lt"/>
              <a:buAutoNum type="arabicPeriod"/>
            </a:pPr>
            <a:r>
              <a:rPr lang="en-US" sz="3200" b="1" dirty="0">
                <a:latin typeface=""/>
              </a:rPr>
              <a:t>Track Audiences Engagement</a:t>
            </a:r>
            <a:endParaRPr lang="en-GB" sz="3200" b="1" dirty="0">
              <a:latin typeface=""/>
            </a:endParaRPr>
          </a:p>
          <a:p>
            <a:pPr marL="514350" indent="-514350" algn="l" defTabSz="457200" rtl="0" eaLnBrk="1" latinLnBrk="0" hangingPunct="1">
              <a:buFont typeface="+mj-lt"/>
              <a:buAutoNum type="arabicPeriod"/>
            </a:pPr>
            <a:r>
              <a:rPr lang="en-GB" sz="3200" b="1" dirty="0">
                <a:latin typeface=""/>
              </a:rPr>
              <a:t>Analyse Content Performance</a:t>
            </a:r>
          </a:p>
          <a:p>
            <a:pPr marL="514350" indent="-514350" algn="l" defTabSz="457200" rtl="0" eaLnBrk="1" latinLnBrk="0" hangingPunct="1">
              <a:buFont typeface="+mj-lt"/>
              <a:buAutoNum type="arabicPeriod"/>
            </a:pPr>
            <a:endParaRPr lang="en-GB" sz="3200" b="1" dirty="0">
              <a:latin typeface="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DFC69-0BDE-AC6B-6046-E54D9042304D}"/>
              </a:ext>
            </a:extLst>
          </p:cNvPr>
          <p:cNvSpPr txBox="1"/>
          <p:nvPr/>
        </p:nvSpPr>
        <p:spPr>
          <a:xfrm>
            <a:off x="656384" y="4445389"/>
            <a:ext cx="47087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 defTabSz="457200" rtl="0" eaLnBrk="1" latinLnBrk="0" hangingPunct="1">
              <a:buFont typeface="+mj-lt"/>
              <a:buAutoNum type="arabicPeriod"/>
            </a:pPr>
            <a:r>
              <a:rPr lang="en-GB" sz="3200" b="1" dirty="0">
                <a:latin typeface=""/>
              </a:rPr>
              <a:t>Scalable</a:t>
            </a:r>
          </a:p>
          <a:p>
            <a:pPr marL="514350" indent="-514350" algn="l" defTabSz="457200" rtl="0" eaLnBrk="1" latinLnBrk="0" hangingPunct="1">
              <a:buFont typeface="+mj-lt"/>
              <a:buAutoNum type="arabicPeriod"/>
            </a:pPr>
            <a:r>
              <a:rPr lang="en-GB" sz="3200" b="1" dirty="0">
                <a:latin typeface=""/>
              </a:rPr>
              <a:t>Reliable</a:t>
            </a:r>
          </a:p>
          <a:p>
            <a:pPr marL="514350" indent="-514350" algn="l" defTabSz="457200" rtl="0" eaLnBrk="1" latinLnBrk="0" hangingPunct="1">
              <a:buFont typeface="+mj-lt"/>
              <a:buAutoNum type="arabicPeriod"/>
            </a:pPr>
            <a:r>
              <a:rPr lang="en-GB" sz="3200" b="1" dirty="0">
                <a:latin typeface=""/>
              </a:rPr>
              <a:t>Easy to Use</a:t>
            </a:r>
          </a:p>
          <a:p>
            <a:pPr marL="514350" indent="-514350" algn="l" defTabSz="457200" rtl="0" eaLnBrk="1" latinLnBrk="0" hangingPunct="1">
              <a:buFont typeface="+mj-lt"/>
              <a:buAutoNum type="arabicPeriod"/>
            </a:pPr>
            <a:r>
              <a:rPr lang="en-GB" sz="3200" b="1" dirty="0">
                <a:latin typeface=""/>
              </a:rPr>
              <a:t>Portable</a:t>
            </a:r>
          </a:p>
          <a:p>
            <a:pPr algn="l" defTabSz="457200" rtl="0" eaLnBrk="1" latinLnBrk="0" hangingPunct="1"/>
            <a:endParaRPr lang="en-GB" sz="3200" b="1" dirty="0">
              <a:latin typeface=""/>
            </a:endParaRPr>
          </a:p>
          <a:p>
            <a:pPr marL="514350" indent="-514350" algn="l" defTabSz="457200" rtl="0" eaLnBrk="1" latinLnBrk="0" hangingPunct="1">
              <a:buFont typeface="+mj-lt"/>
              <a:buAutoNum type="arabicPeriod"/>
            </a:pPr>
            <a:endParaRPr lang="en-GB" sz="3200" b="1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744810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177404" y="-2743200"/>
            <a:ext cx="9471305" cy="7463806"/>
          </a:xfrm>
          <a:prstGeom prst="ellipse">
            <a:avLst/>
          </a:prstGeom>
          <a:solidFill>
            <a:srgbClr val="A149FA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671442-3381-793C-1128-FABC1B0FE80D}"/>
              </a:ext>
            </a:extLst>
          </p:cNvPr>
          <p:cNvSpPr txBox="1"/>
          <p:nvPr/>
        </p:nvSpPr>
        <p:spPr>
          <a:xfrm>
            <a:off x="569794" y="652661"/>
            <a:ext cx="4708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A149FA"/>
                </a:solidFill>
                <a:latin typeface=""/>
              </a:rPr>
              <a:t>Outlines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D523A-FCC0-280D-9E16-3643DEB1D18F}"/>
              </a:ext>
            </a:extLst>
          </p:cNvPr>
          <p:cNvSpPr txBox="1"/>
          <p:nvPr/>
        </p:nvSpPr>
        <p:spPr>
          <a:xfrm>
            <a:off x="730828" y="1884523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"/>
              </a:rPr>
              <a:t>Scope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7F6B5-E910-47A8-81E0-373E1641E6FE}"/>
              </a:ext>
            </a:extLst>
          </p:cNvPr>
          <p:cNvSpPr txBox="1"/>
          <p:nvPr/>
        </p:nvSpPr>
        <p:spPr>
          <a:xfrm>
            <a:off x="730828" y="2573787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Analysis Phase</a:t>
            </a:r>
            <a:endParaRPr lang="en-US" sz="4400" b="1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C05871-6DAC-FFA7-184F-6807EEF9BE9B}"/>
              </a:ext>
            </a:extLst>
          </p:cNvPr>
          <p:cNvSpPr txBox="1"/>
          <p:nvPr/>
        </p:nvSpPr>
        <p:spPr>
          <a:xfrm>
            <a:off x="730828" y="3263051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AI Section</a:t>
            </a:r>
            <a:endParaRPr lang="en-US" sz="4400" b="1" dirty="0">
              <a:latin typeface="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82FC1-9B28-EF1D-45BD-E1B4BB2B9C13}"/>
              </a:ext>
            </a:extLst>
          </p:cNvPr>
          <p:cNvSpPr txBox="1"/>
          <p:nvPr/>
        </p:nvSpPr>
        <p:spPr>
          <a:xfrm>
            <a:off x="730828" y="3952315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Technologies</a:t>
            </a:r>
            <a:endParaRPr lang="en-US" sz="4400" b="1" dirty="0"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5D09D1-ADBB-4A1C-BB67-ABC59D6C8AC2}"/>
              </a:ext>
            </a:extLst>
          </p:cNvPr>
          <p:cNvSpPr txBox="1"/>
          <p:nvPr/>
        </p:nvSpPr>
        <p:spPr>
          <a:xfrm>
            <a:off x="730828" y="4641580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Now &amp; Next</a:t>
            </a:r>
            <a:endParaRPr lang="en-US" sz="4400" b="1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58986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51051A-9985-4083-1207-A121FB139E08}"/>
              </a:ext>
            </a:extLst>
          </p:cNvPr>
          <p:cNvSpPr txBox="1"/>
          <p:nvPr/>
        </p:nvSpPr>
        <p:spPr>
          <a:xfrm>
            <a:off x="734308" y="810455"/>
            <a:ext cx="60143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8000" b="1" dirty="0">
                <a:solidFill>
                  <a:srgbClr val="F1FF41"/>
                </a:solidFill>
                <a:latin typeface=""/>
              </a:rPr>
              <a:t>AI Section</a:t>
            </a:r>
            <a:endParaRPr lang="en-US" sz="8000" b="1" dirty="0">
              <a:solidFill>
                <a:srgbClr val="F1FF41"/>
              </a:solidFill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61B8D-54B6-CB1E-2C63-7172059E672F}"/>
              </a:ext>
            </a:extLst>
          </p:cNvPr>
          <p:cNvSpPr txBox="1"/>
          <p:nvPr/>
        </p:nvSpPr>
        <p:spPr>
          <a:xfrm>
            <a:off x="927085" y="2058907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Automatic Speech Recognition</a:t>
            </a:r>
            <a:endParaRPr lang="en-US" sz="4400" b="1" dirty="0">
              <a:latin typeface="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0B8CC3-A48D-9894-EB42-0F9B37F8C0CD}"/>
              </a:ext>
            </a:extLst>
          </p:cNvPr>
          <p:cNvSpPr txBox="1"/>
          <p:nvPr/>
        </p:nvSpPr>
        <p:spPr>
          <a:xfrm>
            <a:off x="886445" y="3936815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Models</a:t>
            </a:r>
            <a:endParaRPr lang="en-US" sz="4400" b="1" dirty="0">
              <a:latin typeface="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256769-C025-91B1-264A-7D2779271F33}"/>
              </a:ext>
            </a:extLst>
          </p:cNvPr>
          <p:cNvSpPr txBox="1"/>
          <p:nvPr/>
        </p:nvSpPr>
        <p:spPr>
          <a:xfrm>
            <a:off x="886445" y="3004183"/>
            <a:ext cx="98659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Data Sets</a:t>
            </a:r>
            <a:endParaRPr lang="en-US" sz="4400" b="1" dirty="0">
              <a:latin typeface="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760823-DB44-BDE6-8368-E76CDBA79605}"/>
              </a:ext>
            </a:extLst>
          </p:cNvPr>
          <p:cNvSpPr txBox="1"/>
          <p:nvPr/>
        </p:nvSpPr>
        <p:spPr>
          <a:xfrm>
            <a:off x="888332" y="4811462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Fine Tuning</a:t>
            </a:r>
            <a:endParaRPr lang="en-US" sz="4400" b="1" dirty="0">
              <a:latin typeface="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9B5C137-F3F2-94F3-B31B-154708A10092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4723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61B8D-54B6-CB1E-2C63-7172059E672F}"/>
              </a:ext>
            </a:extLst>
          </p:cNvPr>
          <p:cNvSpPr txBox="1"/>
          <p:nvPr/>
        </p:nvSpPr>
        <p:spPr>
          <a:xfrm>
            <a:off x="497902" y="2967335"/>
            <a:ext cx="1119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en-GB" sz="5400" b="1" dirty="0">
                <a:solidFill>
                  <a:srgbClr val="F1FF41"/>
                </a:solidFill>
                <a:latin typeface=""/>
              </a:rPr>
              <a:t>Automatic Speech Recognition</a:t>
            </a:r>
            <a:endParaRPr lang="en-US" sz="5400" b="1" dirty="0">
              <a:solidFill>
                <a:srgbClr val="F1FF41"/>
              </a:solidFill>
              <a:latin typeface="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94C079B-4969-CBBB-0BEE-C10880CC1BF8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142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51051A-9985-4083-1207-A121FB139E08}"/>
              </a:ext>
            </a:extLst>
          </p:cNvPr>
          <p:cNvSpPr txBox="1"/>
          <p:nvPr/>
        </p:nvSpPr>
        <p:spPr>
          <a:xfrm>
            <a:off x="734308" y="810455"/>
            <a:ext cx="60143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8000" b="1" dirty="0">
                <a:solidFill>
                  <a:srgbClr val="F1FF41"/>
                </a:solidFill>
                <a:latin typeface=""/>
              </a:rPr>
              <a:t>AI Section</a:t>
            </a:r>
            <a:endParaRPr lang="en-US" sz="8000" b="1" dirty="0">
              <a:solidFill>
                <a:srgbClr val="F1FF41"/>
              </a:solidFill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61B8D-54B6-CB1E-2C63-7172059E672F}"/>
              </a:ext>
            </a:extLst>
          </p:cNvPr>
          <p:cNvSpPr txBox="1"/>
          <p:nvPr/>
        </p:nvSpPr>
        <p:spPr>
          <a:xfrm>
            <a:off x="927085" y="2058907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Automatic Speech Recognition</a:t>
            </a:r>
            <a:endParaRPr lang="en-US" sz="4400" b="1" dirty="0">
              <a:latin typeface="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0B8CC3-A48D-9894-EB42-0F9B37F8C0CD}"/>
              </a:ext>
            </a:extLst>
          </p:cNvPr>
          <p:cNvSpPr txBox="1"/>
          <p:nvPr/>
        </p:nvSpPr>
        <p:spPr>
          <a:xfrm>
            <a:off x="886445" y="3936815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Models</a:t>
            </a:r>
            <a:endParaRPr lang="en-US" sz="4400" b="1" dirty="0">
              <a:latin typeface="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256769-C025-91B1-264A-7D2779271F33}"/>
              </a:ext>
            </a:extLst>
          </p:cNvPr>
          <p:cNvSpPr txBox="1"/>
          <p:nvPr/>
        </p:nvSpPr>
        <p:spPr>
          <a:xfrm>
            <a:off x="886445" y="3004183"/>
            <a:ext cx="98659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Data Sets</a:t>
            </a:r>
            <a:endParaRPr lang="en-US" sz="4400" b="1" dirty="0">
              <a:latin typeface="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760823-DB44-BDE6-8368-E76CDBA79605}"/>
              </a:ext>
            </a:extLst>
          </p:cNvPr>
          <p:cNvSpPr txBox="1"/>
          <p:nvPr/>
        </p:nvSpPr>
        <p:spPr>
          <a:xfrm>
            <a:off x="888332" y="4811462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Fine Tuning</a:t>
            </a:r>
            <a:endParaRPr lang="en-US" sz="4400" b="1" dirty="0">
              <a:latin typeface="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9B5C137-F3F2-94F3-B31B-154708A10092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8787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61B8D-54B6-CB1E-2C63-7172059E672F}"/>
              </a:ext>
            </a:extLst>
          </p:cNvPr>
          <p:cNvSpPr txBox="1"/>
          <p:nvPr/>
        </p:nvSpPr>
        <p:spPr>
          <a:xfrm>
            <a:off x="497902" y="502679"/>
            <a:ext cx="1119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GB" sz="5400" b="1" dirty="0">
                <a:solidFill>
                  <a:srgbClr val="F1FF41"/>
                </a:solidFill>
                <a:latin typeface=""/>
              </a:rPr>
              <a:t>Data Sets</a:t>
            </a:r>
            <a:endParaRPr lang="en-US" sz="5400" b="1" dirty="0">
              <a:solidFill>
                <a:srgbClr val="F1FF41"/>
              </a:solidFill>
              <a:latin typeface="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5B82180-2C44-DFC6-5738-0527CF9B2504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  <p:sp>
        <p:nvSpPr>
          <p:cNvPr id="4" name="Google Shape;67;p15">
            <a:extLst>
              <a:ext uri="{FF2B5EF4-FFF2-40B4-BE49-F238E27FC236}">
                <a16:creationId xmlns:a16="http://schemas.microsoft.com/office/drawing/2014/main" id="{4828934E-B35D-609D-3EBE-916D3064C900}"/>
              </a:ext>
            </a:extLst>
          </p:cNvPr>
          <p:cNvSpPr txBox="1">
            <a:spLocks/>
          </p:cNvSpPr>
          <p:nvPr/>
        </p:nvSpPr>
        <p:spPr>
          <a:xfrm>
            <a:off x="802702" y="2165538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4800" b="1" dirty="0">
                <a:latin typeface=""/>
              </a:rPr>
              <a:t> Common voice</a:t>
            </a:r>
          </a:p>
          <a:p>
            <a:pPr algn="l">
              <a:spcBef>
                <a:spcPts val="1200"/>
              </a:spcBef>
            </a:pPr>
            <a:r>
              <a:rPr lang="en-GB" sz="4800" b="1" dirty="0">
                <a:latin typeface=""/>
              </a:rPr>
              <a:t> The LJ Speech Dataset</a:t>
            </a:r>
          </a:p>
          <a:p>
            <a:pPr algn="l">
              <a:spcBef>
                <a:spcPts val="1200"/>
              </a:spcBef>
              <a:spcAft>
                <a:spcPts val="1200"/>
              </a:spcAft>
            </a:pPr>
            <a:r>
              <a:rPr lang="en-GB" sz="4800" dirty="0">
                <a:latin typeface=""/>
              </a:rPr>
              <a:t> </a:t>
            </a:r>
            <a:r>
              <a:rPr lang="en-GB" sz="4800" b="1" dirty="0" err="1">
                <a:latin typeface=""/>
              </a:rPr>
              <a:t>AudioSet</a:t>
            </a:r>
            <a:endParaRPr lang="en-GB" sz="4800" b="1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873212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61B8D-54B6-CB1E-2C63-7172059E672F}"/>
              </a:ext>
            </a:extLst>
          </p:cNvPr>
          <p:cNvSpPr txBox="1"/>
          <p:nvPr/>
        </p:nvSpPr>
        <p:spPr>
          <a:xfrm>
            <a:off x="497902" y="502679"/>
            <a:ext cx="1119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GB" sz="5400" b="1" dirty="0">
                <a:solidFill>
                  <a:srgbClr val="F1FF41"/>
                </a:solidFill>
                <a:latin typeface=""/>
              </a:rPr>
              <a:t>Data Sets</a:t>
            </a:r>
            <a:endParaRPr lang="en-US" sz="5400" b="1" dirty="0">
              <a:solidFill>
                <a:srgbClr val="F1FF41"/>
              </a:solidFill>
              <a:latin typeface="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5B82180-2C44-DFC6-5738-0527CF9B2504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  <p:graphicFrame>
        <p:nvGraphicFramePr>
          <p:cNvPr id="5" name="Google Shape;74;p16">
            <a:extLst>
              <a:ext uri="{FF2B5EF4-FFF2-40B4-BE49-F238E27FC236}">
                <a16:creationId xmlns:a16="http://schemas.microsoft.com/office/drawing/2014/main" id="{22A2197E-8699-6F02-39FF-6DF7E1C455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6591724"/>
              </p:ext>
            </p:extLst>
          </p:nvPr>
        </p:nvGraphicFramePr>
        <p:xfrm>
          <a:off x="1045587" y="2154937"/>
          <a:ext cx="10100825" cy="292659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201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01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01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1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201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A149FA"/>
                          </a:solidFill>
                          <a:latin typeface=""/>
                        </a:rPr>
                        <a:t>Validated</a:t>
                      </a: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A149FA"/>
                          </a:solidFill>
                          <a:latin typeface=""/>
                        </a:rPr>
                        <a:t>Common speech</a:t>
                      </a: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A149FA"/>
                          </a:solidFill>
                          <a:latin typeface=""/>
                        </a:rPr>
                        <a:t>Human speech </a:t>
                      </a: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A149FA"/>
                          </a:solidFill>
                          <a:latin typeface=""/>
                        </a:rPr>
                        <a:t>only</a:t>
                      </a: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A149FA"/>
                          </a:solidFill>
                          <a:latin typeface=""/>
                        </a:rPr>
                        <a:t>Transcript available</a:t>
                      </a: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Common Voice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yes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yes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latin typeface=""/>
                        </a:rPr>
                        <a:t>yes</a:t>
                      </a:r>
                      <a:endParaRPr sz="2000" dirty="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yes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latin typeface=""/>
                        </a:rPr>
                        <a:t>The LJ Speech Dataset</a:t>
                      </a:r>
                      <a:endParaRPr sz="2000" dirty="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yes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latin typeface=""/>
                        </a:rPr>
                        <a:t>no</a:t>
                      </a:r>
                      <a:endParaRPr sz="2000" dirty="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yes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yes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AudioSet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no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>
                          <a:solidFill>
                            <a:schemeClr val="tx1"/>
                          </a:solidFill>
                          <a:latin typeface=""/>
                        </a:rPr>
                        <a:t>yes</a:t>
                      </a:r>
                      <a:endParaRPr sz="200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latin typeface=""/>
                        </a:rPr>
                        <a:t>no</a:t>
                      </a:r>
                      <a:endParaRPr sz="2000" dirty="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latin typeface=""/>
                        </a:rPr>
                        <a:t>no</a:t>
                      </a:r>
                      <a:endParaRPr sz="2000" dirty="0">
                        <a:solidFill>
                          <a:schemeClr val="tx1"/>
                        </a:solidFill>
                        <a:latin typeface="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5232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61B8D-54B6-CB1E-2C63-7172059E672F}"/>
              </a:ext>
            </a:extLst>
          </p:cNvPr>
          <p:cNvSpPr txBox="1"/>
          <p:nvPr/>
        </p:nvSpPr>
        <p:spPr>
          <a:xfrm>
            <a:off x="497902" y="502679"/>
            <a:ext cx="1119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en-GB" sz="5400" b="1" dirty="0">
                <a:solidFill>
                  <a:srgbClr val="F1FF41"/>
                </a:solidFill>
                <a:latin typeface=""/>
              </a:rPr>
              <a:t>Models</a:t>
            </a:r>
            <a:endParaRPr lang="en-US" sz="5400" b="1" dirty="0">
              <a:solidFill>
                <a:srgbClr val="F1FF41"/>
              </a:solidFill>
              <a:latin typeface="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964FBB3-9727-3873-BAF2-520CD2B6ACD3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  <p:sp>
        <p:nvSpPr>
          <p:cNvPr id="4" name="Google Shape;80;p17">
            <a:extLst>
              <a:ext uri="{FF2B5EF4-FFF2-40B4-BE49-F238E27FC236}">
                <a16:creationId xmlns:a16="http://schemas.microsoft.com/office/drawing/2014/main" id="{BE131CE5-0C87-0C05-FE3C-881A55845245}"/>
              </a:ext>
            </a:extLst>
          </p:cNvPr>
          <p:cNvSpPr txBox="1">
            <a:spLocks/>
          </p:cNvSpPr>
          <p:nvPr/>
        </p:nvSpPr>
        <p:spPr>
          <a:xfrm>
            <a:off x="900980" y="1928688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4800" dirty="0">
                <a:latin typeface=""/>
              </a:rPr>
              <a:t>Whisper</a:t>
            </a:r>
          </a:p>
          <a:p>
            <a:pPr algn="l">
              <a:spcBef>
                <a:spcPts val="1200"/>
              </a:spcBef>
            </a:pPr>
            <a:r>
              <a:rPr lang="en-GB" sz="4800" dirty="0">
                <a:latin typeface=""/>
              </a:rPr>
              <a:t>Wav2vec</a:t>
            </a:r>
          </a:p>
          <a:p>
            <a:pPr algn="l">
              <a:spcBef>
                <a:spcPts val="1200"/>
              </a:spcBef>
            </a:pPr>
            <a:r>
              <a:rPr lang="en-GB" sz="4800" dirty="0">
                <a:latin typeface=""/>
              </a:rPr>
              <a:t>SpeechT5 (ASR task)</a:t>
            </a:r>
          </a:p>
          <a:p>
            <a:pPr algn="l">
              <a:spcBef>
                <a:spcPts val="1200"/>
              </a:spcBef>
              <a:spcAft>
                <a:spcPts val="1200"/>
              </a:spcAft>
            </a:pPr>
            <a:r>
              <a:rPr lang="en-GB" sz="4800" dirty="0" err="1">
                <a:latin typeface=""/>
              </a:rPr>
              <a:t>HuBERT</a:t>
            </a:r>
            <a:endParaRPr lang="en-GB" sz="48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040903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51051A-9985-4083-1207-A121FB139E08}"/>
              </a:ext>
            </a:extLst>
          </p:cNvPr>
          <p:cNvSpPr txBox="1"/>
          <p:nvPr/>
        </p:nvSpPr>
        <p:spPr>
          <a:xfrm>
            <a:off x="734308" y="810455"/>
            <a:ext cx="60143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8000" b="1" dirty="0">
                <a:solidFill>
                  <a:srgbClr val="F1FF41"/>
                </a:solidFill>
                <a:latin typeface=""/>
              </a:rPr>
              <a:t>AI Section</a:t>
            </a:r>
            <a:endParaRPr lang="en-US" sz="8000" b="1" dirty="0">
              <a:solidFill>
                <a:srgbClr val="F1FF41"/>
              </a:solidFill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61B8D-54B6-CB1E-2C63-7172059E672F}"/>
              </a:ext>
            </a:extLst>
          </p:cNvPr>
          <p:cNvSpPr txBox="1"/>
          <p:nvPr/>
        </p:nvSpPr>
        <p:spPr>
          <a:xfrm>
            <a:off x="927085" y="2058907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Automatic Speech Recognition</a:t>
            </a:r>
            <a:endParaRPr lang="en-US" sz="4400" b="1" dirty="0">
              <a:latin typeface="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0B8CC3-A48D-9894-EB42-0F9B37F8C0CD}"/>
              </a:ext>
            </a:extLst>
          </p:cNvPr>
          <p:cNvSpPr txBox="1"/>
          <p:nvPr/>
        </p:nvSpPr>
        <p:spPr>
          <a:xfrm>
            <a:off x="886445" y="3936815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Models</a:t>
            </a:r>
            <a:endParaRPr lang="en-US" sz="4400" b="1" dirty="0">
              <a:latin typeface="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256769-C025-91B1-264A-7D2779271F33}"/>
              </a:ext>
            </a:extLst>
          </p:cNvPr>
          <p:cNvSpPr txBox="1"/>
          <p:nvPr/>
        </p:nvSpPr>
        <p:spPr>
          <a:xfrm>
            <a:off x="886445" y="3004183"/>
            <a:ext cx="98659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Data Sets</a:t>
            </a:r>
            <a:endParaRPr lang="en-US" sz="4400" b="1" dirty="0">
              <a:latin typeface="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760823-DB44-BDE6-8368-E76CDBA79605}"/>
              </a:ext>
            </a:extLst>
          </p:cNvPr>
          <p:cNvSpPr txBox="1"/>
          <p:nvPr/>
        </p:nvSpPr>
        <p:spPr>
          <a:xfrm>
            <a:off x="888332" y="4811462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Fine Tuning</a:t>
            </a:r>
            <a:endParaRPr lang="en-US" sz="4400" b="1" dirty="0">
              <a:latin typeface="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9B5C137-F3F2-94F3-B31B-154708A10092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20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177404" y="-2743200"/>
            <a:ext cx="9471305" cy="7463806"/>
          </a:xfrm>
          <a:prstGeom prst="ellipse">
            <a:avLst/>
          </a:prstGeom>
          <a:solidFill>
            <a:srgbClr val="A149FA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671442-3381-793C-1128-FABC1B0FE80D}"/>
              </a:ext>
            </a:extLst>
          </p:cNvPr>
          <p:cNvSpPr txBox="1"/>
          <p:nvPr/>
        </p:nvSpPr>
        <p:spPr>
          <a:xfrm>
            <a:off x="569794" y="652661"/>
            <a:ext cx="4708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A149FA"/>
                </a:solidFill>
                <a:latin typeface=""/>
              </a:rPr>
              <a:t>Outlines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D523A-FCC0-280D-9E16-3643DEB1D18F}"/>
              </a:ext>
            </a:extLst>
          </p:cNvPr>
          <p:cNvSpPr txBox="1"/>
          <p:nvPr/>
        </p:nvSpPr>
        <p:spPr>
          <a:xfrm>
            <a:off x="730828" y="1884523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"/>
              </a:rPr>
              <a:t>Scope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7F6B5-E910-47A8-81E0-373E1641E6FE}"/>
              </a:ext>
            </a:extLst>
          </p:cNvPr>
          <p:cNvSpPr txBox="1"/>
          <p:nvPr/>
        </p:nvSpPr>
        <p:spPr>
          <a:xfrm>
            <a:off x="730828" y="2573787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Analysis Phase</a:t>
            </a:r>
            <a:endParaRPr lang="en-US" sz="4400" b="1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C05871-6DAC-FFA7-184F-6807EEF9BE9B}"/>
              </a:ext>
            </a:extLst>
          </p:cNvPr>
          <p:cNvSpPr txBox="1"/>
          <p:nvPr/>
        </p:nvSpPr>
        <p:spPr>
          <a:xfrm>
            <a:off x="730828" y="3263051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AI Section</a:t>
            </a:r>
            <a:endParaRPr lang="en-US" sz="4400" b="1" dirty="0">
              <a:latin typeface="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82FC1-9B28-EF1D-45BD-E1B4BB2B9C13}"/>
              </a:ext>
            </a:extLst>
          </p:cNvPr>
          <p:cNvSpPr txBox="1"/>
          <p:nvPr/>
        </p:nvSpPr>
        <p:spPr>
          <a:xfrm>
            <a:off x="730828" y="3952315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Technologies</a:t>
            </a:r>
            <a:endParaRPr lang="en-US" sz="4400" b="1" dirty="0"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5D09D1-ADBB-4A1C-BB67-ABC59D6C8AC2}"/>
              </a:ext>
            </a:extLst>
          </p:cNvPr>
          <p:cNvSpPr txBox="1"/>
          <p:nvPr/>
        </p:nvSpPr>
        <p:spPr>
          <a:xfrm>
            <a:off x="730828" y="4641580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Now &amp; Next</a:t>
            </a:r>
            <a:endParaRPr lang="en-US" sz="4400" b="1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843218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2755" y="5558559"/>
            <a:ext cx="1929245" cy="1299441"/>
          </a:xfrm>
        </p:spPr>
        <p:txBody>
          <a:bodyPr/>
          <a:lstStyle/>
          <a:p>
            <a:fld id="{02069AB1-D56E-0F44-BDFF-71DCFAD51F65}" type="slidenum">
              <a:rPr lang="en-US" smtClean="0"/>
              <a:t>19</a:t>
            </a:fld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964FBB3-9727-3873-BAF2-520CD2B6ACD3}"/>
              </a:ext>
            </a:extLst>
          </p:cNvPr>
          <p:cNvSpPr/>
          <p:nvPr/>
        </p:nvSpPr>
        <p:spPr>
          <a:xfrm>
            <a:off x="-3134381" y="-3535110"/>
            <a:ext cx="7357939" cy="6644070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  <p:graphicFrame>
        <p:nvGraphicFramePr>
          <p:cNvPr id="5" name="Google Shape;85;p18">
            <a:extLst>
              <a:ext uri="{FF2B5EF4-FFF2-40B4-BE49-F238E27FC236}">
                <a16:creationId xmlns:a16="http://schemas.microsoft.com/office/drawing/2014/main" id="{443AC8ED-E941-54BA-DA4B-D9C576D546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132303"/>
              </p:ext>
            </p:extLst>
          </p:nvPr>
        </p:nvGraphicFramePr>
        <p:xfrm>
          <a:off x="544589" y="863287"/>
          <a:ext cx="10328710" cy="550838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657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79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1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105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A149FA"/>
                          </a:solidFill>
                          <a:latin typeface=""/>
                        </a:rPr>
                        <a:t>Whisper</a:t>
                      </a: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A149FA"/>
                          </a:solidFill>
                          <a:latin typeface=""/>
                        </a:rPr>
                        <a:t>SpeechT5 (ASR task)</a:t>
                      </a: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A149FA"/>
                          </a:solidFill>
                          <a:latin typeface=""/>
                        </a:rPr>
                        <a:t>Wav2vec</a:t>
                      </a: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 err="1">
                          <a:solidFill>
                            <a:srgbClr val="A149FA"/>
                          </a:solidFill>
                          <a:latin typeface=""/>
                        </a:rPr>
                        <a:t>HuBERT</a:t>
                      </a:r>
                      <a:endParaRPr sz="20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200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F1FF41"/>
                          </a:solidFill>
                        </a:rPr>
                        <a:t>Architecture</a:t>
                      </a:r>
                      <a:endParaRPr sz="2000" b="1" dirty="0">
                        <a:solidFill>
                          <a:srgbClr val="F1FF4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Transformer based encoder-decoder Deep Clustering + fine-tuning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Transformer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pre-nets and post-nets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/>
                        <a:t>based on the Transformer's encoder</a:t>
                      </a:r>
                      <a:endParaRPr sz="2000" b="1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Masked LM (MLM)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94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F1FF41"/>
                          </a:solidFill>
                        </a:rPr>
                        <a:t>Training Data	</a:t>
                      </a:r>
                      <a:endParaRPr sz="2000" b="1" dirty="0">
                        <a:solidFill>
                          <a:srgbClr val="F1FF4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/>
                        <a:t>680,000 hours of labelled audio-transcription data</a:t>
                      </a:r>
                      <a:endParaRPr sz="2000" b="1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/>
                        <a:t>unlabelled speech and text data</a:t>
                      </a:r>
                      <a:endParaRPr sz="2000" b="1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/>
                        <a:t>Unlabelled data</a:t>
                      </a:r>
                      <a:endParaRPr sz="2000" b="1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/>
                        <a:t>Unlabelled data</a:t>
                      </a:r>
                      <a:endParaRPr sz="2000" b="1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684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F1FF41"/>
                          </a:solidFill>
                        </a:rPr>
                        <a:t>Strengths</a:t>
                      </a:r>
                      <a:endParaRPr sz="2000" b="1" dirty="0">
                        <a:solidFill>
                          <a:srgbClr val="F1FF4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Robust to noise and accents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Contextual understanding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Effective feature extraction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Captures long-term dependencies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684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>
                          <a:solidFill>
                            <a:srgbClr val="F1FF41"/>
                          </a:solidFill>
                        </a:rPr>
                        <a:t>Weaknesses</a:t>
                      </a:r>
                      <a:endParaRPr sz="2000" b="1" dirty="0">
                        <a:solidFill>
                          <a:srgbClr val="F1FF4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Not suitable for all ASR tasks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Dependency on labeled data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/>
                        <a:t>Sensitive to noise</a:t>
                      </a:r>
                      <a:endParaRPr sz="2000" b="1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/>
                        <a:t>May lack context understanding</a:t>
                      </a:r>
                      <a:endParaRPr sz="2000" b="1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3519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2755" y="5558559"/>
            <a:ext cx="1929245" cy="1299441"/>
          </a:xfrm>
        </p:spPr>
        <p:txBody>
          <a:bodyPr/>
          <a:lstStyle/>
          <a:p>
            <a:fld id="{02069AB1-D56E-0F44-BDFF-71DCFAD51F65}" type="slidenum">
              <a:rPr lang="en-US" smtClean="0"/>
              <a:t>20</a:t>
            </a:fld>
            <a:endParaRPr lang="en-US" dirty="0"/>
          </a:p>
        </p:txBody>
      </p:sp>
      <p:sp>
        <p:nvSpPr>
          <p:cNvPr id="4" name="Google Shape;90;p19">
            <a:extLst>
              <a:ext uri="{FF2B5EF4-FFF2-40B4-BE49-F238E27FC236}">
                <a16:creationId xmlns:a16="http://schemas.microsoft.com/office/drawing/2014/main" id="{C4AA61D9-CEDF-3A4C-C973-8E17B045EF8A}"/>
              </a:ext>
            </a:extLst>
          </p:cNvPr>
          <p:cNvSpPr txBox="1">
            <a:spLocks/>
          </p:cNvSpPr>
          <p:nvPr/>
        </p:nvSpPr>
        <p:spPr>
          <a:xfrm>
            <a:off x="311700" y="445025"/>
            <a:ext cx="10650940" cy="88593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GB" sz="4000" b="1" dirty="0">
                <a:solidFill>
                  <a:srgbClr val="F1FF41"/>
                </a:solidFill>
                <a:latin typeface=""/>
              </a:rPr>
              <a:t>Whisper Versions and Fine tuning</a:t>
            </a:r>
          </a:p>
        </p:txBody>
      </p:sp>
      <p:pic>
        <p:nvPicPr>
          <p:cNvPr id="6" name="Google Shape;92;p19">
            <a:extLst>
              <a:ext uri="{FF2B5EF4-FFF2-40B4-BE49-F238E27FC236}">
                <a16:creationId xmlns:a16="http://schemas.microsoft.com/office/drawing/2014/main" id="{8F7FECE7-5E32-B0E3-2DC6-F00376EF067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80" y="1146526"/>
            <a:ext cx="11978640" cy="456494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6964FBB3-9727-3873-BAF2-520CD2B6ACD3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9000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717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21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51051A-9985-4083-1207-A121FB139E08}"/>
              </a:ext>
            </a:extLst>
          </p:cNvPr>
          <p:cNvSpPr txBox="1"/>
          <p:nvPr/>
        </p:nvSpPr>
        <p:spPr>
          <a:xfrm>
            <a:off x="734308" y="810455"/>
            <a:ext cx="60143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8000" b="1" dirty="0">
                <a:solidFill>
                  <a:srgbClr val="F1FF41"/>
                </a:solidFill>
                <a:latin typeface=""/>
              </a:rPr>
              <a:t>AI Section</a:t>
            </a:r>
            <a:endParaRPr lang="en-US" sz="8000" b="1" dirty="0">
              <a:solidFill>
                <a:srgbClr val="F1FF41"/>
              </a:solidFill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61B8D-54B6-CB1E-2C63-7172059E672F}"/>
              </a:ext>
            </a:extLst>
          </p:cNvPr>
          <p:cNvSpPr txBox="1"/>
          <p:nvPr/>
        </p:nvSpPr>
        <p:spPr>
          <a:xfrm>
            <a:off x="927085" y="2058907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Automatic Speech Recognition</a:t>
            </a:r>
            <a:endParaRPr lang="en-US" sz="4400" b="1" dirty="0">
              <a:latin typeface="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0B8CC3-A48D-9894-EB42-0F9B37F8C0CD}"/>
              </a:ext>
            </a:extLst>
          </p:cNvPr>
          <p:cNvSpPr txBox="1"/>
          <p:nvPr/>
        </p:nvSpPr>
        <p:spPr>
          <a:xfrm>
            <a:off x="886445" y="3936815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Models</a:t>
            </a:r>
            <a:endParaRPr lang="en-US" sz="4400" b="1" dirty="0">
              <a:latin typeface="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256769-C025-91B1-264A-7D2779271F33}"/>
              </a:ext>
            </a:extLst>
          </p:cNvPr>
          <p:cNvSpPr txBox="1"/>
          <p:nvPr/>
        </p:nvSpPr>
        <p:spPr>
          <a:xfrm>
            <a:off x="886445" y="3004183"/>
            <a:ext cx="98659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Data Sets</a:t>
            </a:r>
            <a:endParaRPr lang="en-US" sz="4400" b="1" dirty="0">
              <a:latin typeface="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760823-DB44-BDE6-8368-E76CDBA79605}"/>
              </a:ext>
            </a:extLst>
          </p:cNvPr>
          <p:cNvSpPr txBox="1"/>
          <p:nvPr/>
        </p:nvSpPr>
        <p:spPr>
          <a:xfrm>
            <a:off x="888332" y="4811462"/>
            <a:ext cx="8969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Fine Tuning</a:t>
            </a:r>
            <a:endParaRPr lang="en-US" sz="4400" b="1" dirty="0">
              <a:latin typeface="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9B5C137-F3F2-94F3-B31B-154708A10092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662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61B8D-54B6-CB1E-2C63-7172059E672F}"/>
              </a:ext>
            </a:extLst>
          </p:cNvPr>
          <p:cNvSpPr txBox="1"/>
          <p:nvPr/>
        </p:nvSpPr>
        <p:spPr>
          <a:xfrm>
            <a:off x="497902" y="502679"/>
            <a:ext cx="1119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en-GB" sz="5400" b="1" dirty="0">
                <a:solidFill>
                  <a:srgbClr val="F1FF41"/>
                </a:solidFill>
                <a:latin typeface=""/>
              </a:rPr>
              <a:t>Fine Tuning</a:t>
            </a:r>
            <a:endParaRPr lang="en-US" sz="5400" b="1" dirty="0">
              <a:solidFill>
                <a:srgbClr val="F1FF41"/>
              </a:solidFill>
              <a:latin typeface="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48AEAB9-D144-6513-CABF-AEE84DC0C4D0}"/>
              </a:ext>
            </a:extLst>
          </p:cNvPr>
          <p:cNvSpPr/>
          <p:nvPr/>
        </p:nvSpPr>
        <p:spPr>
          <a:xfrm>
            <a:off x="1208954" y="2733794"/>
            <a:ext cx="9471305" cy="7463806"/>
          </a:xfrm>
          <a:prstGeom prst="ellipse">
            <a:avLst/>
          </a:prstGeom>
          <a:solidFill>
            <a:srgbClr val="F1FF41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>
              <a:solidFill>
                <a:srgbClr val="F1FF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642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177404" y="-2743200"/>
            <a:ext cx="9471305" cy="7463806"/>
          </a:xfrm>
          <a:prstGeom prst="ellipse">
            <a:avLst/>
          </a:prstGeom>
          <a:solidFill>
            <a:srgbClr val="A149FA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671442-3381-793C-1128-FABC1B0FE80D}"/>
              </a:ext>
            </a:extLst>
          </p:cNvPr>
          <p:cNvSpPr txBox="1"/>
          <p:nvPr/>
        </p:nvSpPr>
        <p:spPr>
          <a:xfrm>
            <a:off x="569794" y="652661"/>
            <a:ext cx="4708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A149FA"/>
                </a:solidFill>
                <a:latin typeface=""/>
              </a:rPr>
              <a:t>Outlines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23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D523A-FCC0-280D-9E16-3643DEB1D18F}"/>
              </a:ext>
            </a:extLst>
          </p:cNvPr>
          <p:cNvSpPr txBox="1"/>
          <p:nvPr/>
        </p:nvSpPr>
        <p:spPr>
          <a:xfrm>
            <a:off x="730828" y="1884523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"/>
              </a:rPr>
              <a:t>Scope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7F6B5-E910-47A8-81E0-373E1641E6FE}"/>
              </a:ext>
            </a:extLst>
          </p:cNvPr>
          <p:cNvSpPr txBox="1"/>
          <p:nvPr/>
        </p:nvSpPr>
        <p:spPr>
          <a:xfrm>
            <a:off x="730828" y="2573787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Analysis Phase</a:t>
            </a:r>
            <a:endParaRPr lang="en-US" sz="4400" b="1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C05871-6DAC-FFA7-184F-6807EEF9BE9B}"/>
              </a:ext>
            </a:extLst>
          </p:cNvPr>
          <p:cNvSpPr txBox="1"/>
          <p:nvPr/>
        </p:nvSpPr>
        <p:spPr>
          <a:xfrm>
            <a:off x="730828" y="3263051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AI Section</a:t>
            </a:r>
            <a:endParaRPr lang="en-US" sz="4400" b="1" dirty="0">
              <a:latin typeface="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82FC1-9B28-EF1D-45BD-E1B4BB2B9C13}"/>
              </a:ext>
            </a:extLst>
          </p:cNvPr>
          <p:cNvSpPr txBox="1"/>
          <p:nvPr/>
        </p:nvSpPr>
        <p:spPr>
          <a:xfrm>
            <a:off x="730828" y="3952315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Technologies</a:t>
            </a:r>
            <a:endParaRPr lang="en-US" sz="4400" b="1" dirty="0"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5D09D1-ADBB-4A1C-BB67-ABC59D6C8AC2}"/>
              </a:ext>
            </a:extLst>
          </p:cNvPr>
          <p:cNvSpPr txBox="1"/>
          <p:nvPr/>
        </p:nvSpPr>
        <p:spPr>
          <a:xfrm>
            <a:off x="730828" y="4641580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Now &amp; Next</a:t>
            </a:r>
            <a:endParaRPr lang="en-US" sz="4400" b="1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7002046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7366124" y="-426720"/>
            <a:ext cx="9471305" cy="7463806"/>
          </a:xfrm>
          <a:prstGeom prst="ellipse">
            <a:avLst/>
          </a:prstGeom>
          <a:solidFill>
            <a:srgbClr val="FF8DC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24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6C7E2F-12EE-D7D6-9BC2-56BB0CAEC5C7}"/>
              </a:ext>
            </a:extLst>
          </p:cNvPr>
          <p:cNvSpPr txBox="1"/>
          <p:nvPr/>
        </p:nvSpPr>
        <p:spPr>
          <a:xfrm>
            <a:off x="497902" y="502679"/>
            <a:ext cx="1119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en-GB" sz="5400" b="1" dirty="0">
                <a:solidFill>
                  <a:srgbClr val="FF8DC8"/>
                </a:solidFill>
                <a:latin typeface=""/>
              </a:rPr>
              <a:t>Technologies</a:t>
            </a:r>
            <a:endParaRPr lang="en-US" sz="5400" b="1" dirty="0">
              <a:solidFill>
                <a:srgbClr val="FF8DC8"/>
              </a:solidFill>
              <a:latin typeface="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B02F5FE-A78C-E16A-D220-87C091F76D1D}"/>
              </a:ext>
            </a:extLst>
          </p:cNvPr>
          <p:cNvGrpSpPr/>
          <p:nvPr/>
        </p:nvGrpSpPr>
        <p:grpSpPr>
          <a:xfrm>
            <a:off x="698555" y="1079045"/>
            <a:ext cx="10794891" cy="2400806"/>
            <a:chOff x="560248" y="1079045"/>
            <a:chExt cx="10794891" cy="240080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DF2020B-34EF-0CE3-33C6-9ACF46C9A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0248" y="1683694"/>
              <a:ext cx="1246909" cy="124690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2108848-F8CA-A5B7-279A-C5F32D59A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51960" y="1079045"/>
              <a:ext cx="3498968" cy="240080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F676B67-26A0-05C7-66F8-426D26828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14277" y="1552026"/>
              <a:ext cx="1216152" cy="13716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F0B7E9C-7988-5D43-81CF-CCD72751B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94960" y="1585077"/>
              <a:ext cx="1402080" cy="144414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8F92B94-EE52-3AD9-3EAA-DD12147A4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61571" y="1585077"/>
              <a:ext cx="1251537" cy="1251537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59C164F-C17F-8829-2282-DA33CD2C7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47512" y="1552026"/>
              <a:ext cx="1251537" cy="1251537"/>
            </a:xfrm>
            <a:prstGeom prst="ellipse">
              <a:avLst/>
            </a:prstGeom>
            <a:ln>
              <a:noFill/>
            </a:ln>
            <a:effectLst>
              <a:softEdge rad="0"/>
            </a:effectLst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7FC636B-9E77-FE10-41C6-5E5EC7856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103602" y="1552026"/>
              <a:ext cx="1251537" cy="1251537"/>
            </a:xfrm>
            <a:prstGeom prst="rect">
              <a:avLst/>
            </a:prstGeom>
          </p:spPr>
        </p:pic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C77AD9EF-EF7A-73A3-7FAC-8F90281485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8555" y="3188288"/>
            <a:ext cx="1604802" cy="1150108"/>
          </a:xfrm>
          <a:prstGeom prst="rect">
            <a:avLst/>
          </a:prstGeom>
        </p:spPr>
      </p:pic>
      <p:pic>
        <p:nvPicPr>
          <p:cNvPr id="40" name="Google Shape;106;p21">
            <a:extLst>
              <a:ext uri="{FF2B5EF4-FFF2-40B4-BE49-F238E27FC236}">
                <a16:creationId xmlns:a16="http://schemas.microsoft.com/office/drawing/2014/main" id="{1BDC7C1D-FC8B-7FC8-BFC4-D1AC3E30971C}"/>
              </a:ext>
            </a:extLst>
          </p:cNvPr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629706" y="3188288"/>
            <a:ext cx="1496000" cy="12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FFCCCA46-4330-1934-AA66-D03F9BB8734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27565" y="3215301"/>
            <a:ext cx="1186870" cy="1192137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174A8BE-3F50-D7C7-0110-DA5AF4EE80F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946749" y="3065292"/>
            <a:ext cx="1511692" cy="151169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0BF90656-4C9D-CAD0-AD61-FE7C137FA91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302391" y="3166379"/>
            <a:ext cx="1857323" cy="150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05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177404" y="-2743200"/>
            <a:ext cx="9471305" cy="7463806"/>
          </a:xfrm>
          <a:prstGeom prst="ellipse">
            <a:avLst/>
          </a:prstGeom>
          <a:solidFill>
            <a:srgbClr val="A149FA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671442-3381-793C-1128-FABC1B0FE80D}"/>
              </a:ext>
            </a:extLst>
          </p:cNvPr>
          <p:cNvSpPr txBox="1"/>
          <p:nvPr/>
        </p:nvSpPr>
        <p:spPr>
          <a:xfrm>
            <a:off x="569794" y="652661"/>
            <a:ext cx="4708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A149FA"/>
                </a:solidFill>
                <a:latin typeface=""/>
              </a:rPr>
              <a:t>Outlines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25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D523A-FCC0-280D-9E16-3643DEB1D18F}"/>
              </a:ext>
            </a:extLst>
          </p:cNvPr>
          <p:cNvSpPr txBox="1"/>
          <p:nvPr/>
        </p:nvSpPr>
        <p:spPr>
          <a:xfrm>
            <a:off x="730828" y="1884523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"/>
              </a:rPr>
              <a:t>Scope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7F6B5-E910-47A8-81E0-373E1641E6FE}"/>
              </a:ext>
            </a:extLst>
          </p:cNvPr>
          <p:cNvSpPr txBox="1"/>
          <p:nvPr/>
        </p:nvSpPr>
        <p:spPr>
          <a:xfrm>
            <a:off x="730828" y="2573787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Analysis Phase</a:t>
            </a:r>
            <a:endParaRPr lang="en-US" sz="4400" b="1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C05871-6DAC-FFA7-184F-6807EEF9BE9B}"/>
              </a:ext>
            </a:extLst>
          </p:cNvPr>
          <p:cNvSpPr txBox="1"/>
          <p:nvPr/>
        </p:nvSpPr>
        <p:spPr>
          <a:xfrm>
            <a:off x="730828" y="3263051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AI Section</a:t>
            </a:r>
            <a:endParaRPr lang="en-US" sz="4400" b="1" dirty="0">
              <a:latin typeface="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82FC1-9B28-EF1D-45BD-E1B4BB2B9C13}"/>
              </a:ext>
            </a:extLst>
          </p:cNvPr>
          <p:cNvSpPr txBox="1"/>
          <p:nvPr/>
        </p:nvSpPr>
        <p:spPr>
          <a:xfrm>
            <a:off x="730828" y="3952315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Technologies</a:t>
            </a:r>
            <a:endParaRPr lang="en-US" sz="4400" b="1" dirty="0"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5D09D1-ADBB-4A1C-BB67-ABC59D6C8AC2}"/>
              </a:ext>
            </a:extLst>
          </p:cNvPr>
          <p:cNvSpPr txBox="1"/>
          <p:nvPr/>
        </p:nvSpPr>
        <p:spPr>
          <a:xfrm>
            <a:off x="730828" y="4641580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Now &amp; Next</a:t>
            </a:r>
            <a:endParaRPr lang="en-US" sz="4400" b="1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9960298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-4338196" y="0"/>
            <a:ext cx="9471305" cy="7463806"/>
          </a:xfrm>
          <a:prstGeom prst="ellipse">
            <a:avLst/>
          </a:prstGeom>
          <a:solidFill>
            <a:srgbClr val="FF8DC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26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6C7E2F-12EE-D7D6-9BC2-56BB0CAEC5C7}"/>
              </a:ext>
            </a:extLst>
          </p:cNvPr>
          <p:cNvSpPr txBox="1"/>
          <p:nvPr/>
        </p:nvSpPr>
        <p:spPr>
          <a:xfrm>
            <a:off x="497902" y="502679"/>
            <a:ext cx="1119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en-GB" sz="5400" b="1" dirty="0">
                <a:solidFill>
                  <a:srgbClr val="FF8DC8"/>
                </a:solidFill>
                <a:latin typeface=""/>
              </a:rPr>
              <a:t>Now &amp; Next</a:t>
            </a:r>
            <a:endParaRPr lang="en-US" sz="5400" b="1" dirty="0">
              <a:solidFill>
                <a:srgbClr val="FF8DC8"/>
              </a:solidFill>
              <a:latin typeface="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941D88F-A2C4-F370-D796-34FDA5B2A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0190966"/>
              </p:ext>
            </p:extLst>
          </p:nvPr>
        </p:nvGraphicFramePr>
        <p:xfrm>
          <a:off x="294610" y="1735447"/>
          <a:ext cx="11602780" cy="26491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915638">
                  <a:extLst>
                    <a:ext uri="{9D8B030D-6E8A-4147-A177-3AD203B41FA5}">
                      <a16:colId xmlns:a16="http://schemas.microsoft.com/office/drawing/2014/main" val="2009453583"/>
                    </a:ext>
                  </a:extLst>
                </a:gridCol>
                <a:gridCol w="577814">
                  <a:extLst>
                    <a:ext uri="{9D8B030D-6E8A-4147-A177-3AD203B41FA5}">
                      <a16:colId xmlns:a16="http://schemas.microsoft.com/office/drawing/2014/main" val="1916802409"/>
                    </a:ext>
                  </a:extLst>
                </a:gridCol>
                <a:gridCol w="590930">
                  <a:extLst>
                    <a:ext uri="{9D8B030D-6E8A-4147-A177-3AD203B41FA5}">
                      <a16:colId xmlns:a16="http://schemas.microsoft.com/office/drawing/2014/main" val="1725927587"/>
                    </a:ext>
                  </a:extLst>
                </a:gridCol>
                <a:gridCol w="987546">
                  <a:extLst>
                    <a:ext uri="{9D8B030D-6E8A-4147-A177-3AD203B41FA5}">
                      <a16:colId xmlns:a16="http://schemas.microsoft.com/office/drawing/2014/main" val="767431472"/>
                    </a:ext>
                  </a:extLst>
                </a:gridCol>
                <a:gridCol w="211334">
                  <a:extLst>
                    <a:ext uri="{9D8B030D-6E8A-4147-A177-3AD203B41FA5}">
                      <a16:colId xmlns:a16="http://schemas.microsoft.com/office/drawing/2014/main" val="3211050411"/>
                    </a:ext>
                  </a:extLst>
                </a:gridCol>
                <a:gridCol w="1381760">
                  <a:extLst>
                    <a:ext uri="{9D8B030D-6E8A-4147-A177-3AD203B41FA5}">
                      <a16:colId xmlns:a16="http://schemas.microsoft.com/office/drawing/2014/main" val="1219516671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1633003891"/>
                    </a:ext>
                  </a:extLst>
                </a:gridCol>
                <a:gridCol w="1264311">
                  <a:extLst>
                    <a:ext uri="{9D8B030D-6E8A-4147-A177-3AD203B41FA5}">
                      <a16:colId xmlns:a16="http://schemas.microsoft.com/office/drawing/2014/main" val="4018380652"/>
                    </a:ext>
                  </a:extLst>
                </a:gridCol>
                <a:gridCol w="1195478">
                  <a:extLst>
                    <a:ext uri="{9D8B030D-6E8A-4147-A177-3AD203B41FA5}">
                      <a16:colId xmlns:a16="http://schemas.microsoft.com/office/drawing/2014/main" val="339907365"/>
                    </a:ext>
                  </a:extLst>
                </a:gridCol>
                <a:gridCol w="577814">
                  <a:extLst>
                    <a:ext uri="{9D8B030D-6E8A-4147-A177-3AD203B41FA5}">
                      <a16:colId xmlns:a16="http://schemas.microsoft.com/office/drawing/2014/main" val="1879012477"/>
                    </a:ext>
                  </a:extLst>
                </a:gridCol>
                <a:gridCol w="670795">
                  <a:extLst>
                    <a:ext uri="{9D8B030D-6E8A-4147-A177-3AD203B41FA5}">
                      <a16:colId xmlns:a16="http://schemas.microsoft.com/office/drawing/2014/main" val="2744938022"/>
                    </a:ext>
                  </a:extLst>
                </a:gridCol>
              </a:tblGrid>
              <a:tr h="529828">
                <a:tc>
                  <a:txBody>
                    <a:bodyPr/>
                    <a:lstStyle/>
                    <a:p>
                      <a:pPr algn="l" fontAlgn="b"/>
                      <a:endParaRPr lang="en-US" sz="2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 dirty="0">
                          <a:effectLst/>
                          <a:latin typeface=""/>
                        </a:rPr>
                        <a:t>Week 1</a:t>
                      </a:r>
                      <a:endParaRPr lang="en-US" sz="2500" b="1" i="0" u="none" strike="noStrike" dirty="0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 dirty="0">
                          <a:effectLst/>
                          <a:latin typeface=""/>
                        </a:rPr>
                        <a:t>Week 2</a:t>
                      </a:r>
                      <a:endParaRPr lang="en-US" sz="2500" b="1" i="0" u="none" strike="noStrike" dirty="0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>
                          <a:effectLst/>
                          <a:latin typeface=""/>
                        </a:rPr>
                        <a:t>Week 3</a:t>
                      </a:r>
                      <a:endParaRPr lang="en-US" sz="2500" b="1" i="0" u="none" strike="noStrike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 dirty="0">
                          <a:effectLst/>
                          <a:latin typeface=""/>
                        </a:rPr>
                        <a:t>Week 4</a:t>
                      </a:r>
                      <a:endParaRPr lang="en-US" sz="2500" b="1" i="0" u="none" strike="noStrike" dirty="0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>
                          <a:effectLst/>
                          <a:latin typeface=""/>
                        </a:rPr>
                        <a:t>Week 5</a:t>
                      </a:r>
                      <a:endParaRPr lang="en-US" sz="2500" b="1" i="0" u="none" strike="noStrike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>
                          <a:effectLst/>
                          <a:latin typeface=""/>
                        </a:rPr>
                        <a:t>Week 6</a:t>
                      </a:r>
                      <a:endParaRPr lang="en-US" sz="2500" b="1" i="0" u="none" strike="noStrike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 dirty="0">
                          <a:effectLst/>
                          <a:latin typeface=""/>
                        </a:rPr>
                        <a:t>Week 7</a:t>
                      </a:r>
                      <a:endParaRPr lang="en-US" sz="2500" b="1" i="0" u="none" strike="noStrike" dirty="0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5118669"/>
                  </a:ext>
                </a:extLst>
              </a:tr>
              <a:tr h="529828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 dirty="0">
                          <a:effectLst/>
                          <a:latin typeface=""/>
                        </a:rPr>
                        <a:t>Requirement</a:t>
                      </a:r>
                      <a:endParaRPr lang="en-US" sz="2500" b="1" i="0" u="none" strike="noStrike" dirty="0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  <a:highlight>
                            <a:srgbClr val="FF00FF"/>
                          </a:highlight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7030A0"/>
                        </a:solidFill>
                        <a:effectLst/>
                        <a:highlight>
                          <a:srgbClr val="FF00FF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rgbClr val="A14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  <a:highlight>
                            <a:srgbClr val="FF00FF"/>
                          </a:highlight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FF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rgbClr val="A149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1" eaLnBrk="1" fontAlgn="b" latinLnBrk="0" hangingPunct="1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rgbClr val="A149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1" eaLnBrk="1" fontAlgn="b" latinLnBrk="0" hangingPunct="1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marL="0" algn="r" defTabSz="914400" rtl="1" eaLnBrk="1" fontAlgn="b" latinLnBrk="0" hangingPunct="1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extLst>
                  <a:ext uri="{0D108BD9-81ED-4DB2-BD59-A6C34878D82A}">
                    <a16:rowId xmlns:a16="http://schemas.microsoft.com/office/drawing/2014/main" val="97683804"/>
                  </a:ext>
                </a:extLst>
              </a:tr>
              <a:tr h="529828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>
                          <a:effectLst/>
                          <a:latin typeface=""/>
                        </a:rPr>
                        <a:t>Analysis</a:t>
                      </a:r>
                      <a:endParaRPr lang="en-US" sz="2500" b="1" i="0" u="none" strike="noStrike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extLst>
                  <a:ext uri="{0D108BD9-81ED-4DB2-BD59-A6C34878D82A}">
                    <a16:rowId xmlns:a16="http://schemas.microsoft.com/office/drawing/2014/main" val="87346743"/>
                  </a:ext>
                </a:extLst>
              </a:tr>
              <a:tr h="529828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>
                          <a:effectLst/>
                          <a:latin typeface=""/>
                        </a:rPr>
                        <a:t>Design</a:t>
                      </a:r>
                      <a:endParaRPr lang="en-US" sz="2500" b="1" i="0" u="none" strike="noStrike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rgbClr val="5ED16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rgbClr val="5ED16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extLst>
                  <a:ext uri="{0D108BD9-81ED-4DB2-BD59-A6C34878D82A}">
                    <a16:rowId xmlns:a16="http://schemas.microsoft.com/office/drawing/2014/main" val="3897529319"/>
                  </a:ext>
                </a:extLst>
              </a:tr>
              <a:tr h="529828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u="none" strike="noStrike" dirty="0">
                          <a:effectLst/>
                          <a:latin typeface=""/>
                        </a:rPr>
                        <a:t>Implementation</a:t>
                      </a:r>
                      <a:endParaRPr lang="en-US" sz="2500" b="1" i="0" u="none" strike="noStrike" dirty="0">
                        <a:solidFill>
                          <a:srgbClr val="000000"/>
                        </a:solidFill>
                        <a:effectLst/>
                        <a:latin typeface="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rgbClr val="FF8DC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rgbClr val="FF8DC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rgbClr val="FF8DC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0" marR="6020" marT="6020" marB="0" anchor="b">
                    <a:solidFill>
                      <a:srgbClr val="FF8D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74222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2027B1C-FA04-9037-8490-6ABBA9F1E966}"/>
              </a:ext>
            </a:extLst>
          </p:cNvPr>
          <p:cNvSpPr txBox="1"/>
          <p:nvPr/>
        </p:nvSpPr>
        <p:spPr>
          <a:xfrm>
            <a:off x="3493886" y="2376544"/>
            <a:ext cx="1526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"/>
              </a:rPr>
              <a:t>65%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F72666-BD4D-B237-1679-4EF62ADB183C}"/>
              </a:ext>
            </a:extLst>
          </p:cNvPr>
          <p:cNvSpPr txBox="1"/>
          <p:nvPr/>
        </p:nvSpPr>
        <p:spPr>
          <a:xfrm>
            <a:off x="4907280" y="2870648"/>
            <a:ext cx="1526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"/>
              </a:rPr>
              <a:t>55%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D0901E-E327-19E3-DA81-32966D3DF573}"/>
              </a:ext>
            </a:extLst>
          </p:cNvPr>
          <p:cNvSpPr txBox="1"/>
          <p:nvPr/>
        </p:nvSpPr>
        <p:spPr>
          <a:xfrm>
            <a:off x="9471305" y="3953571"/>
            <a:ext cx="1526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"/>
              </a:rPr>
              <a:t>40%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B2EB5A-E845-2CF0-4596-A485C1DB5432}"/>
              </a:ext>
            </a:extLst>
          </p:cNvPr>
          <p:cNvSpPr txBox="1"/>
          <p:nvPr/>
        </p:nvSpPr>
        <p:spPr>
          <a:xfrm>
            <a:off x="7548880" y="3410525"/>
            <a:ext cx="1526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"/>
              </a:rPr>
              <a:t>50%</a:t>
            </a:r>
          </a:p>
        </p:txBody>
      </p:sp>
    </p:spTree>
    <p:extLst>
      <p:ext uri="{BB962C8B-B14F-4D97-AF65-F5344CB8AC3E}">
        <p14:creationId xmlns:p14="http://schemas.microsoft.com/office/powerpoint/2010/main" val="1958453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-2966596" y="1835144"/>
            <a:ext cx="9471305" cy="7463806"/>
          </a:xfrm>
          <a:prstGeom prst="ellipse">
            <a:avLst/>
          </a:prstGeom>
          <a:solidFill>
            <a:srgbClr val="5ED16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671442-3381-793C-1128-FABC1B0FE80D}"/>
              </a:ext>
            </a:extLst>
          </p:cNvPr>
          <p:cNvSpPr txBox="1"/>
          <p:nvPr/>
        </p:nvSpPr>
        <p:spPr>
          <a:xfrm>
            <a:off x="569794" y="652661"/>
            <a:ext cx="4708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5ED168"/>
                </a:solidFill>
                <a:latin typeface=""/>
              </a:rPr>
              <a:t>Scope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B453D2-D504-76E0-7F07-7677C86327ED}"/>
              </a:ext>
            </a:extLst>
          </p:cNvPr>
          <p:cNvSpPr txBox="1"/>
          <p:nvPr/>
        </p:nvSpPr>
        <p:spPr>
          <a:xfrm>
            <a:off x="805320" y="1976100"/>
            <a:ext cx="108168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"/>
              </a:rPr>
              <a:t>Comprehensive platform that combines Content Performance Analytics and Video &amp; Graphic Editing capabilities to enhance content creation and engagement across various social media platforms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DFAE3-2255-B9F8-0222-837F5018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470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096000" y="-2806430"/>
            <a:ext cx="9471305" cy="7463806"/>
          </a:xfrm>
          <a:prstGeom prst="ellipse">
            <a:avLst/>
          </a:prstGeom>
          <a:solidFill>
            <a:srgbClr val="5ED16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DFAE3-2255-B9F8-0222-837F5018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EBC8C5-FC5F-4F81-64BE-1D0515511A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82658" y="1707063"/>
            <a:ext cx="10310141" cy="5594253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softEdge rad="976899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9E0E8B-E275-2B1A-5D97-20DC266471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113" y="2073888"/>
            <a:ext cx="8145436" cy="44196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F748B7-80C6-4CFB-D63C-5F7B6CBF6772}"/>
              </a:ext>
            </a:extLst>
          </p:cNvPr>
          <p:cNvSpPr txBox="1"/>
          <p:nvPr/>
        </p:nvSpPr>
        <p:spPr>
          <a:xfrm>
            <a:off x="569793" y="652661"/>
            <a:ext cx="104626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5ED168"/>
                </a:solidFill>
                <a:latin typeface=""/>
              </a:rPr>
              <a:t>Why CreatorsYard</a:t>
            </a:r>
          </a:p>
        </p:txBody>
      </p:sp>
    </p:spTree>
    <p:extLst>
      <p:ext uri="{BB962C8B-B14F-4D97-AF65-F5344CB8AC3E}">
        <p14:creationId xmlns:p14="http://schemas.microsoft.com/office/powerpoint/2010/main" val="3442111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096000" y="-2806430"/>
            <a:ext cx="9471305" cy="7463806"/>
          </a:xfrm>
          <a:prstGeom prst="ellipse">
            <a:avLst/>
          </a:prstGeom>
          <a:solidFill>
            <a:srgbClr val="5ED16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DFAE3-2255-B9F8-0222-837F5018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07060B-A9F4-B884-BA49-79238B45F8B0}"/>
              </a:ext>
            </a:extLst>
          </p:cNvPr>
          <p:cNvSpPr txBox="1"/>
          <p:nvPr/>
        </p:nvSpPr>
        <p:spPr>
          <a:xfrm>
            <a:off x="569794" y="652661"/>
            <a:ext cx="1010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5ED168"/>
                </a:solidFill>
                <a:latin typeface=""/>
              </a:rPr>
              <a:t>Similar Applications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BE69A794-6211-91DD-DC6D-7699CF83AF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681505"/>
              </p:ext>
            </p:extLst>
          </p:nvPr>
        </p:nvGraphicFramePr>
        <p:xfrm>
          <a:off x="669530" y="2696751"/>
          <a:ext cx="9165012" cy="32182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1457">
                  <a:extLst>
                    <a:ext uri="{9D8B030D-6E8A-4147-A177-3AD203B41FA5}">
                      <a16:colId xmlns:a16="http://schemas.microsoft.com/office/drawing/2014/main" val="2588066523"/>
                    </a:ext>
                  </a:extLst>
                </a:gridCol>
                <a:gridCol w="1921049">
                  <a:extLst>
                    <a:ext uri="{9D8B030D-6E8A-4147-A177-3AD203B41FA5}">
                      <a16:colId xmlns:a16="http://schemas.microsoft.com/office/drawing/2014/main" val="1306749340"/>
                    </a:ext>
                  </a:extLst>
                </a:gridCol>
                <a:gridCol w="1961226">
                  <a:extLst>
                    <a:ext uri="{9D8B030D-6E8A-4147-A177-3AD203B41FA5}">
                      <a16:colId xmlns:a16="http://schemas.microsoft.com/office/drawing/2014/main" val="1482377144"/>
                    </a:ext>
                  </a:extLst>
                </a:gridCol>
                <a:gridCol w="2621280">
                  <a:extLst>
                    <a:ext uri="{9D8B030D-6E8A-4147-A177-3AD203B41FA5}">
                      <a16:colId xmlns:a16="http://schemas.microsoft.com/office/drawing/2014/main" val="2371786765"/>
                    </a:ext>
                  </a:extLst>
                </a:gridCol>
              </a:tblGrid>
              <a:tr h="531806">
                <a:tc>
                  <a:txBody>
                    <a:bodyPr/>
                    <a:lstStyle/>
                    <a:p>
                      <a:pPr algn="ctr"/>
                      <a:endParaRPr lang="en-US" sz="32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A149FA"/>
                          </a:solidFill>
                        </a:rPr>
                        <a:t>Hootsuite</a:t>
                      </a:r>
                      <a:endParaRPr lang="en-US" sz="32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A149FA"/>
                          </a:solidFill>
                        </a:rPr>
                        <a:t>Canva</a:t>
                      </a:r>
                      <a:endParaRPr lang="en-US" sz="32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A149FA"/>
                          </a:solidFill>
                        </a:rPr>
                        <a:t>CreatorsYard</a:t>
                      </a:r>
                      <a:endParaRPr lang="en-US" sz="3200" b="1" dirty="0">
                        <a:solidFill>
                          <a:srgbClr val="A149FA"/>
                        </a:solidFill>
                        <a:latin typeface="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2459"/>
                  </a:ext>
                </a:extLst>
              </a:tr>
              <a:tr h="59193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Ease of 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5303786"/>
                  </a:ext>
                </a:extLst>
              </a:tr>
              <a:tr h="64511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Scalability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latin typeface=""/>
                        </a:rPr>
                        <a:t>Meduim</a:t>
                      </a:r>
                      <a:endParaRPr lang="en-US" sz="2000" b="1" dirty="0">
                        <a:latin typeface="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4343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latin typeface=""/>
                        </a:rPr>
                        <a:t>Interactive System</a:t>
                      </a:r>
                    </a:p>
                    <a:p>
                      <a:pPr algn="ctr"/>
                      <a:endParaRPr lang="en-US" sz="2000" b="1" dirty="0">
                        <a:latin typeface="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Powerful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Provided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b="1" dirty="0">
                          <a:latin typeface=""/>
                        </a:rPr>
                        <a:t>Provided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078515"/>
                  </a:ext>
                </a:extLst>
              </a:tr>
              <a:tr h="64511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AI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"/>
                        </a:rPr>
                        <a:t>Not Provided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latin typeface=""/>
                        </a:rPr>
                        <a:t>Not Provided</a:t>
                      </a:r>
                    </a:p>
                    <a:p>
                      <a:pPr algn="ctr"/>
                      <a:endParaRPr lang="en-US" sz="2000" b="1" dirty="0">
                        <a:latin typeface="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latin typeface=""/>
                        </a:rPr>
                        <a:t>Provided</a:t>
                      </a:r>
                    </a:p>
                    <a:p>
                      <a:pPr marL="0" algn="ctr" defTabSz="914400" rtl="0" eaLnBrk="1" latinLnBrk="0" hangingPunct="1"/>
                      <a:endParaRPr lang="en-US" sz="2000" b="1" dirty="0">
                        <a:latin typeface="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060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7373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177404" y="-2743200"/>
            <a:ext cx="9471305" cy="7463806"/>
          </a:xfrm>
          <a:prstGeom prst="ellipse">
            <a:avLst/>
          </a:prstGeom>
          <a:solidFill>
            <a:srgbClr val="A149FA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671442-3381-793C-1128-FABC1B0FE80D}"/>
              </a:ext>
            </a:extLst>
          </p:cNvPr>
          <p:cNvSpPr txBox="1"/>
          <p:nvPr/>
        </p:nvSpPr>
        <p:spPr>
          <a:xfrm>
            <a:off x="569794" y="652661"/>
            <a:ext cx="4708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A149FA"/>
                </a:solidFill>
                <a:latin typeface=""/>
              </a:rPr>
              <a:t>Outlines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05FB1-1383-1FD3-F35F-6B12BEE5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D523A-FCC0-280D-9E16-3643DEB1D18F}"/>
              </a:ext>
            </a:extLst>
          </p:cNvPr>
          <p:cNvSpPr txBox="1"/>
          <p:nvPr/>
        </p:nvSpPr>
        <p:spPr>
          <a:xfrm>
            <a:off x="730828" y="1884523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"/>
              </a:rPr>
              <a:t>Scope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7F6B5-E910-47A8-81E0-373E1641E6FE}"/>
              </a:ext>
            </a:extLst>
          </p:cNvPr>
          <p:cNvSpPr txBox="1"/>
          <p:nvPr/>
        </p:nvSpPr>
        <p:spPr>
          <a:xfrm>
            <a:off x="730828" y="2573787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Analysis Phase</a:t>
            </a:r>
            <a:endParaRPr lang="en-US" sz="4400" b="1" dirty="0">
              <a:latin typeface="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C05871-6DAC-FFA7-184F-6807EEF9BE9B}"/>
              </a:ext>
            </a:extLst>
          </p:cNvPr>
          <p:cNvSpPr txBox="1"/>
          <p:nvPr/>
        </p:nvSpPr>
        <p:spPr>
          <a:xfrm>
            <a:off x="730828" y="3263051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AI Section</a:t>
            </a:r>
            <a:endParaRPr lang="en-US" sz="4400" b="1" dirty="0">
              <a:latin typeface="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82FC1-9B28-EF1D-45BD-E1B4BB2B9C13}"/>
              </a:ext>
            </a:extLst>
          </p:cNvPr>
          <p:cNvSpPr txBox="1"/>
          <p:nvPr/>
        </p:nvSpPr>
        <p:spPr>
          <a:xfrm>
            <a:off x="730828" y="3952315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Technologies</a:t>
            </a:r>
            <a:endParaRPr lang="en-US" sz="4400" b="1" dirty="0"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5D09D1-ADBB-4A1C-BB67-ABC59D6C8AC2}"/>
              </a:ext>
            </a:extLst>
          </p:cNvPr>
          <p:cNvSpPr txBox="1"/>
          <p:nvPr/>
        </p:nvSpPr>
        <p:spPr>
          <a:xfrm>
            <a:off x="730828" y="4641580"/>
            <a:ext cx="4708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4400" b="1" dirty="0">
                <a:latin typeface=""/>
              </a:rPr>
              <a:t>Now &amp; Next</a:t>
            </a:r>
            <a:endParaRPr lang="en-US" sz="4400" b="1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855440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592957" y="1835144"/>
            <a:ext cx="9471305" cy="7463806"/>
          </a:xfrm>
          <a:prstGeom prst="ellipse">
            <a:avLst/>
          </a:prstGeom>
          <a:solidFill>
            <a:srgbClr val="5ED16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ED168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DFAE3-2255-B9F8-0222-837F5018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07060B-A9F4-B884-BA49-79238B45F8B0}"/>
              </a:ext>
            </a:extLst>
          </p:cNvPr>
          <p:cNvSpPr txBox="1"/>
          <p:nvPr/>
        </p:nvSpPr>
        <p:spPr>
          <a:xfrm>
            <a:off x="569793" y="652661"/>
            <a:ext cx="11029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457200" rtl="1" eaLnBrk="1" latinLnBrk="0" hangingPunct="1"/>
            <a:r>
              <a:rPr lang="en-GB" sz="8000" b="1" dirty="0">
                <a:solidFill>
                  <a:srgbClr val="5ED168"/>
                </a:solidFill>
                <a:latin typeface=""/>
              </a:rPr>
              <a:t>Analysis Phase</a:t>
            </a:r>
            <a:endParaRPr lang="en-US" sz="8000" b="1" dirty="0">
              <a:solidFill>
                <a:srgbClr val="5ED168"/>
              </a:solidFill>
              <a:latin typeface=""/>
            </a:endParaRPr>
          </a:p>
        </p:txBody>
      </p:sp>
      <p:sp>
        <p:nvSpPr>
          <p:cNvPr id="7" name="Alternate Process 6">
            <a:extLst>
              <a:ext uri="{FF2B5EF4-FFF2-40B4-BE49-F238E27FC236}">
                <a16:creationId xmlns:a16="http://schemas.microsoft.com/office/drawing/2014/main" id="{03740AC6-8E5B-2B2E-746D-C39752E603B0}"/>
              </a:ext>
            </a:extLst>
          </p:cNvPr>
          <p:cNvSpPr/>
          <p:nvPr/>
        </p:nvSpPr>
        <p:spPr>
          <a:xfrm>
            <a:off x="4792593" y="2580784"/>
            <a:ext cx="3455504" cy="2460915"/>
          </a:xfrm>
          <a:prstGeom prst="flowChartAlternateProcess">
            <a:avLst/>
          </a:prstGeom>
          <a:solidFill>
            <a:srgbClr val="5ED16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"/>
              </a:rPr>
              <a:t>Block</a:t>
            </a:r>
          </a:p>
        </p:txBody>
      </p:sp>
      <p:sp>
        <p:nvSpPr>
          <p:cNvPr id="11" name="Alternate Process 10">
            <a:extLst>
              <a:ext uri="{FF2B5EF4-FFF2-40B4-BE49-F238E27FC236}">
                <a16:creationId xmlns:a16="http://schemas.microsoft.com/office/drawing/2014/main" id="{75D1D460-3FCC-2909-6B2A-B34006B77A63}"/>
              </a:ext>
            </a:extLst>
          </p:cNvPr>
          <p:cNvSpPr/>
          <p:nvPr/>
        </p:nvSpPr>
        <p:spPr>
          <a:xfrm>
            <a:off x="992258" y="2628761"/>
            <a:ext cx="3455504" cy="2460915"/>
          </a:xfrm>
          <a:prstGeom prst="flowChartAlternateProcess">
            <a:avLst/>
          </a:prstGeom>
          <a:solidFill>
            <a:srgbClr val="5ED16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"/>
              </a:rPr>
              <a:t>Use Case</a:t>
            </a:r>
          </a:p>
        </p:txBody>
      </p:sp>
    </p:spTree>
    <p:extLst>
      <p:ext uri="{BB962C8B-B14F-4D97-AF65-F5344CB8AC3E}">
        <p14:creationId xmlns:p14="http://schemas.microsoft.com/office/powerpoint/2010/main" val="6672604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096000" y="-2806430"/>
            <a:ext cx="9471305" cy="7463806"/>
          </a:xfrm>
          <a:prstGeom prst="ellipse">
            <a:avLst/>
          </a:prstGeom>
          <a:solidFill>
            <a:srgbClr val="5ED16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DFAE3-2255-B9F8-0222-837F5018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Alternate Process 3">
            <a:extLst>
              <a:ext uri="{FF2B5EF4-FFF2-40B4-BE49-F238E27FC236}">
                <a16:creationId xmlns:a16="http://schemas.microsoft.com/office/drawing/2014/main" id="{EC83FA92-366D-A11B-5E01-D6492334ABE4}"/>
              </a:ext>
            </a:extLst>
          </p:cNvPr>
          <p:cNvSpPr/>
          <p:nvPr/>
        </p:nvSpPr>
        <p:spPr>
          <a:xfrm>
            <a:off x="3918834" y="193150"/>
            <a:ext cx="4354333" cy="1028838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rgbClr val="5ED168"/>
                </a:solidFill>
                <a:latin typeface=""/>
              </a:rPr>
              <a:t>Use Case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0166016-BCC6-64ED-1C7D-4E63D952C7DE}"/>
              </a:ext>
            </a:extLst>
          </p:cNvPr>
          <p:cNvSpPr/>
          <p:nvPr/>
        </p:nvSpPr>
        <p:spPr>
          <a:xfrm>
            <a:off x="2921000" y="1147970"/>
            <a:ext cx="6350000" cy="5578840"/>
          </a:xfrm>
          <a:prstGeom prst="roundRect">
            <a:avLst>
              <a:gd name="adj" fmla="val 5457"/>
            </a:avLst>
          </a:prstGeom>
          <a:solidFill>
            <a:schemeClr val="tx1"/>
          </a:solidFill>
          <a:ln w="38100">
            <a:solidFill>
              <a:srgbClr val="5ED1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5AF1D1-557E-4708-71EA-2026A8C460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209677" y="1221989"/>
            <a:ext cx="5772646" cy="550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333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0D2E0C-C89C-C168-9F4D-305962A7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76E9B9-FA9B-0644-C444-1C3B34111911}"/>
              </a:ext>
            </a:extLst>
          </p:cNvPr>
          <p:cNvSpPr/>
          <p:nvPr/>
        </p:nvSpPr>
        <p:spPr>
          <a:xfrm>
            <a:off x="6096000" y="-2806430"/>
            <a:ext cx="9471305" cy="7463806"/>
          </a:xfrm>
          <a:prstGeom prst="ellipse">
            <a:avLst/>
          </a:prstGeom>
          <a:solidFill>
            <a:srgbClr val="5ED168">
              <a:alpha val="24616"/>
            </a:srgb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DFAE3-2255-B9F8-0222-837F5018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9AB1-D56E-0F44-BDFF-71DCFAD51F65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Alternate Process 3">
            <a:extLst>
              <a:ext uri="{FF2B5EF4-FFF2-40B4-BE49-F238E27FC236}">
                <a16:creationId xmlns:a16="http://schemas.microsoft.com/office/drawing/2014/main" id="{5A41E9BC-F4BF-8E4A-A92C-44F92888B16F}"/>
              </a:ext>
            </a:extLst>
          </p:cNvPr>
          <p:cNvSpPr/>
          <p:nvPr/>
        </p:nvSpPr>
        <p:spPr>
          <a:xfrm>
            <a:off x="2526914" y="88542"/>
            <a:ext cx="7138173" cy="1028838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r>
              <a:rPr lang="en-GB" sz="6600" b="1" dirty="0">
                <a:solidFill>
                  <a:srgbClr val="5ED168"/>
                </a:solidFill>
                <a:latin typeface=""/>
              </a:rPr>
              <a:t>High-Level Block</a:t>
            </a:r>
            <a:endParaRPr lang="en-US" sz="6600" b="1" dirty="0">
              <a:solidFill>
                <a:srgbClr val="5ED168"/>
              </a:solidFill>
              <a:latin typeface="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F79933D-CE24-07C7-E8AB-76D869AAA65C}"/>
              </a:ext>
            </a:extLst>
          </p:cNvPr>
          <p:cNvSpPr/>
          <p:nvPr/>
        </p:nvSpPr>
        <p:spPr>
          <a:xfrm>
            <a:off x="3032414" y="1147970"/>
            <a:ext cx="6350000" cy="5560528"/>
          </a:xfrm>
          <a:prstGeom prst="roundRect">
            <a:avLst>
              <a:gd name="adj" fmla="val 5457"/>
            </a:avLst>
          </a:prstGeom>
          <a:solidFill>
            <a:schemeClr val="tx1"/>
          </a:solidFill>
          <a:ln w="38100">
            <a:solidFill>
              <a:srgbClr val="5ED1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6074A6-143E-58A9-C6AB-609D0AE726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1767" y="1455422"/>
            <a:ext cx="4951293" cy="505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38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3959</TotalTime>
  <Words>392</Words>
  <Application>Microsoft Macintosh PowerPoint</Application>
  <PresentationFormat>Widescreen</PresentationFormat>
  <Paragraphs>204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Arial Rounded MT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Ahmad Az</dc:creator>
  <cp:lastModifiedBy>Ahmad Az</cp:lastModifiedBy>
  <cp:revision>32</cp:revision>
  <dcterms:created xsi:type="dcterms:W3CDTF">2023-12-15T14:12:45Z</dcterms:created>
  <dcterms:modified xsi:type="dcterms:W3CDTF">2023-12-18T08:45:09Z</dcterms:modified>
</cp:coreProperties>
</file>

<file path=docProps/thumbnail.jpeg>
</file>